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80"/>
  </p:notesMasterIdLst>
  <p:sldIdLst>
    <p:sldId id="256" r:id="rId2"/>
    <p:sldId id="262" r:id="rId3"/>
    <p:sldId id="375" r:id="rId4"/>
    <p:sldId id="365" r:id="rId5"/>
    <p:sldId id="368" r:id="rId6"/>
    <p:sldId id="371" r:id="rId7"/>
    <p:sldId id="372" r:id="rId8"/>
    <p:sldId id="323" r:id="rId9"/>
    <p:sldId id="376" r:id="rId10"/>
    <p:sldId id="377" r:id="rId11"/>
    <p:sldId id="378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38" r:id="rId34"/>
    <p:sldId id="386" r:id="rId35"/>
    <p:sldId id="387" r:id="rId36"/>
    <p:sldId id="388" r:id="rId37"/>
    <p:sldId id="389" r:id="rId38"/>
    <p:sldId id="309" r:id="rId39"/>
    <p:sldId id="295" r:id="rId40"/>
    <p:sldId id="296" r:id="rId41"/>
    <p:sldId id="297" r:id="rId42"/>
    <p:sldId id="298" r:id="rId43"/>
    <p:sldId id="299" r:id="rId44"/>
    <p:sldId id="390" r:id="rId45"/>
    <p:sldId id="392" r:id="rId46"/>
    <p:sldId id="393" r:id="rId47"/>
    <p:sldId id="394" r:id="rId48"/>
    <p:sldId id="396" r:id="rId49"/>
    <p:sldId id="397" r:id="rId50"/>
    <p:sldId id="398" r:id="rId51"/>
    <p:sldId id="400" r:id="rId52"/>
    <p:sldId id="403" r:id="rId53"/>
    <p:sldId id="322" r:id="rId54"/>
    <p:sldId id="343" r:id="rId55"/>
    <p:sldId id="288" r:id="rId56"/>
    <p:sldId id="285" r:id="rId57"/>
    <p:sldId id="348" r:id="rId58"/>
    <p:sldId id="347" r:id="rId59"/>
    <p:sldId id="286" r:id="rId60"/>
    <p:sldId id="289" r:id="rId61"/>
    <p:sldId id="290" r:id="rId62"/>
    <p:sldId id="292" r:id="rId63"/>
    <p:sldId id="291" r:id="rId64"/>
    <p:sldId id="410" r:id="rId65"/>
    <p:sldId id="293" r:id="rId66"/>
    <p:sldId id="294" r:id="rId67"/>
    <p:sldId id="359" r:id="rId68"/>
    <p:sldId id="302" r:id="rId69"/>
    <p:sldId id="315" r:id="rId70"/>
    <p:sldId id="316" r:id="rId71"/>
    <p:sldId id="317" r:id="rId72"/>
    <p:sldId id="318" r:id="rId73"/>
    <p:sldId id="319" r:id="rId74"/>
    <p:sldId id="320" r:id="rId75"/>
    <p:sldId id="356" r:id="rId76"/>
    <p:sldId id="404" r:id="rId77"/>
    <p:sldId id="407" r:id="rId78"/>
    <p:sldId id="409" r:id="rId79"/>
  </p:sldIdLst>
  <p:sldSz cx="9144000" cy="6858000" type="screen4x3"/>
  <p:notesSz cx="7315200" cy="9601200"/>
  <p:embeddedFontLst>
    <p:embeddedFont>
      <p:font typeface="cmsy5" panose="020B0604020202020204"/>
      <p:regular r:id="rId81"/>
    </p:embeddedFont>
    <p:embeddedFont>
      <p:font typeface="ＭＳ Ｐゴシック" panose="020B0600070205080204" pitchFamily="34" charset="-128"/>
      <p:regular r:id="rId82"/>
    </p:embeddedFont>
    <p:embeddedFont>
      <p:font typeface="cmsy7" panose="020B0604020202020204"/>
      <p:regular r:id="rId83"/>
    </p:embeddedFont>
    <p:embeddedFont>
      <p:font typeface="cmmi7" panose="020B0604020202020204"/>
      <p:regular r:id="rId84"/>
    </p:embeddedFont>
    <p:embeddedFont>
      <p:font typeface="cmsy10" panose="020B0604020202020204"/>
      <p:regular r:id="rId85"/>
    </p:embeddedFont>
    <p:embeddedFont>
      <p:font typeface="cmr10" panose="020B0604020202020204"/>
      <p:regular r:id="rId86"/>
    </p:embeddedFont>
    <p:embeddedFont>
      <p:font typeface="cmmi10" panose="020B0604020202020204"/>
      <p:regular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mex10" panose="020B0604020202020204"/>
      <p:regular r:id="rId92"/>
    </p:embeddedFont>
    <p:embeddedFont>
      <p:font typeface="Comic Sans MS" panose="030F0702030302020204" pitchFamily="66" charset="0"/>
      <p:regular r:id="rId93"/>
      <p:bold r:id="rId94"/>
      <p:italic r:id="rId95"/>
      <p:boldItalic r:id="rId96"/>
    </p:embeddedFont>
    <p:embeddedFont>
      <p:font typeface="cmr5" panose="020B0604020202020204"/>
      <p:regular r:id="rId97"/>
    </p:embeddedFont>
    <p:embeddedFont>
      <p:font typeface="cmr7" panose="020B0604020202020204"/>
      <p:regular r:id="rId98"/>
    </p:embeddedFont>
    <p:embeddedFont>
      <p:font typeface="cmmi5" panose="020B0604020202020204"/>
      <p:regular r:id="rId99"/>
    </p:embeddedFont>
    <p:embeddedFont>
      <p:font typeface="Lucida Sans" panose="020B0602030504020204" pitchFamily="34" charset="0"/>
      <p:regular r:id="rId100"/>
      <p:bold r:id="rId101"/>
      <p:italic r:id="rId102"/>
      <p:boldItalic r:id="rId103"/>
    </p:embeddedFont>
  </p:embeddedFontLst>
  <p:custDataLst>
    <p:tags r:id="rId10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81739" autoAdjust="0"/>
  </p:normalViewPr>
  <p:slideViewPr>
    <p:cSldViewPr>
      <p:cViewPr varScale="1">
        <p:scale>
          <a:sx n="94" d="100"/>
          <a:sy n="94" d="100"/>
        </p:scale>
        <p:origin x="44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2.fntdata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3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448.8778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1-29T23:11:39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17935 17730 108 0,'0'5'44'0,"-3"-2"-24"0,-4 2-8 0,3-2 13 0,1 5 2 0,-1-3 1 0,1 0-9 0,-1 3-1 0,0-5-11 0,4-3 2 0,-3 2 4 16,-1 1 6-16,4-3 3 15,-3 8 2-15,-1-3 0 16,1 11-9-16,3 0-2 16,-4 8 2-1,1 2-9-15,-1-2-3 16,1 3-7-16,3-4 0 0,-4 1 0 15,1-5 2-15,-1-1-1 16,1-2 1-16,-1 0 2 16,1-5 0-16,-1-4-5 15,4-7 1-15,0-10 0 0,0-9-1 16,0-4-5-16,4-12-2 31,-1-5 7-31,4 3 2 16,0 0 0-16,0 0 0 0,-3-10-3 15,-1 2-1-15,1 8 1 16,-1 2 4-16,1 14 1 16,-4 3 3-16,0 7-3 15,0 6 0-15,0 5-1 16,3 0-2-16,1 18 0 16,-1 1 0-16,1-3 0 15,0 0 0-15,-1 2 0 16,1-2 9-16,3 0 4 15,0 0-4-15,3 0-1 16,4 5-2-16,8 0-2 16,-1 3-2-16,0 0 1 0,0 2-1 31,0-2 0-31,-3-3-3 16,-1 3 1-16,-2-8 4 15,2-3 2-15,-3 0-11 16,0-2-4-16,-3-6-32 15,0-2-10-15,-4-6-25 16,0 0-10-16,0-2 49 16</inkml:trace>
  <inkml:trace contextRef="#ctx0" brushRef="#br0" timeOffset="415.7575">17794 17838 152 0,'4'0'57'0,"-1"0"-30"0,1 3-10 16,3 2 20-16,0 3-8 0,3-3 0 15,1 1-7-15,0 2-4 16,3-6-10-16,0 1 6 0,3-3 3 16,1-3-7-16,7-2-3 0,6-3-4 15,1 0-3 1,4-2-2-16,-1-1 1 0,0 0-4 15,-3-2 1-15,-4 3-16 16,-3 2-6-16,-1 0-27 16,-6 5-9-16,0 3-29 31</inkml:trace>
  <inkml:trace contextRef="#ctx0" brushRef="#br0" timeOffset="2951.1279">18923 17740 156 0,'-4'3'60'0,"4"0"-32"0,0 5-11 0,-3-6 22 15,3 3-5-15,0 3 1 16,0-2-12-16,-4-1-1 16,1 6-13-16,-1 2-1 0,1 5-1 15,-1 6-3-15,1 5-1 16,-1 3-1-16,1 5-2 0,3 3 1 16,0 2-1-16,0-8-3 15,0-10 2-15,0-5 1 16,3-3 0-16,-3-11-3 15,0-16 2-15,0-4 5 16,0-9 5-16,0-5-3 0,0-3-1 31,-3 3-2-31,-1-6-3 0,4 9 1 16,0-1 1-16,0 6-1 16,0 3-1-16,0-1 1 15,4 3 1-15,-1 0-1 16,1 1 2-16,3 1-4 15,0 1-2-15,0 3 2 16,7-4 0-16,7 1-2 0,0-3 2 16,1 3 1-16,-5 5 0 15,1 8 2 1,-4 3 1-16,-3 2 1 16,-1 6-2-16,-3 2-2 15,-3 3 3-15,-4 0 0 16,-4-1-4-1,1-1 1-15,-8 2 0 16,-7 5 2-16,-3-8 3 16,0 8 4-16,0-5 0 0,3-3 2 15,1 3-4-15,3-5-2 16,3-3-5-16,4 2-2 16,3-5-2-1,4 3 3-15,4-8-2 0,-1 0 1 0,12-8 0 16,2 3 0-16,4 0 0 15,4-6-2-15,0 3 3 16,-1 0 0-16,1 3 1 16,0 2 0-16,-4 3-11 15,0 0-5-15,-3 0-1 16,-1 6 0-16,-2-1 7 0,-5 6 4 16,-6 2 6-16,-4-3 4 15,-4 6-3-15,-3 3-1 16,-7 2 0-16,0-2 0 15,-4-4 0-15,1 4 2 16,-12-8-1-16,5 4-1 16,-1-1-2-1,4 2 1-15,10-3-10 16,4-8-3-16,11-5-26 16,-1-3-9-16,4-2-52 15</inkml:trace>
  <inkml:trace contextRef="#ctx0" brushRef="#br0" timeOffset="3604.9157">19766 17754 216 0,'0'-11'82'0,"0"6"-44"0,-3-6-25 15,-4 8 22-15,-1 1-12 16,1-1-3-16,0-2-3 15,-3 2 2-15,-1 1-11 16,-3 2 0-16,4 0 2 0,-1 2-6 31,0 6 0-31,1 0-4 0,-1 5-1 16,4 3 1-16,4 0 0 16,-1 0-3-16,1 2 2 15,3 1-1-15,3 2 0 16,-3-2 2-16,4 4 0 15,-1-1 0-15,1-4 2 16,3-2 3-16,0 0 2 0,0-3-1 16,3-5-1-16,1 3-3 15,3-6-2-15,4-5 1 0,-4-3-1 16,0-2-5-16,0-6 1 16,4-2-36-16,-1-3-15 15,1 0-67 16,17-5-36-31,-3 3 79 0</inkml:trace>
  <inkml:trace contextRef="#ctx0" brushRef="#br0" timeOffset="4405.3326">20172 17748 136 0,'3'-5'52'0,"-6"5"-28"0,-1 0-13 0,4 0 15 16,0 3 1 0,0 5 3-1,0-3-7-15,4 5-2 0,-1-2-12 16,-3 6-1-16,7-1-1 0,-3 3-1 16,-1 2-1-16,1 1-3 15,0-1 1-15,-1 3-2 16,1 6-1-16,3-6 1 15,0 0-1-15,-4-2 0 16,1-3 2-16,-1-3-3 0,1-8 0 16,-1 0 1-16,-3-10 2 15,0 0-3-15,-3-8 0 16,-4-3 5-16,3-5 2 16,1-1 0-16,-1-1 1 15,8 1-4-15,-1 1-2 16,4 0-5-1,0-3 0-15,0 6 2 16,4-1 1-16,0 1-4 16,-1-1 1-16,1 3 2 0,-1-2 3 15,1 7-2-15,-1 6 0 16,1 2 1-16,0 3 0 16,6 3 2-16,4 5 1 15,1 2-4-15,-5 4-1 0,1-4 1 16,-4 6 2-16,0-3 0 15,-3 3-1-15,-8 3 1 16,1-3 1-16,-8 2 12 16,-6 1 6-16,-12-1 5 15,1 3 2-15,0-2-8 16,0-3-1-16,3-6-13 0,1 6-3 16,-1-3-2-16,4-2 2 15,3-3-6-15,1-3 1 16,3 1-21-16,7-6-7 15,-4-6-15-15,4 1-6 16,0-3-52 0,4-5-35-1,-1 2 61-15</inkml:trace>
  <inkml:trace contextRef="#ctx0" brushRef="#br0" timeOffset="5138.115">21093 17672 224 0,'-4'21'85'0,"4"-21"-46"0,-3 10-24 0,3-7 24 15,-4 2-10-15,4-2 0 16,0 7-12-16,0 4-3 0,0-4-8 16,0 3-4-16,4 1 1 0,-4 2-2 15,3 5-1-15,-3 0 1 16,0 5-1-16,0 3 0 15,0-10 2-15,0-3-3 16,0 0 0-16,0 2-1 31,0-7 0-31,0-1 0 0,0-4 0 16,4 2 2-16,-1-3 2 16,1-2 10-16,-1-1 4 15,-3-2-7-15,4 0-3 16,3 0-4-16,-4 0 1 15,1 0 0-15,6 0 1 16,1 0-2-16,3 0-2 0,7 0 1 16,-7 6-1-16,0-4 0 0,4-2 2 15,10 3-3-15,-3-1 0 16,-4 1 1-16,0-3 2 16,4 5-3-16,-11-2 0 15,0-3-15-15,0 0-6 31,0 0-27-31,1-3-9 0,-5 3-33 16,1-5-50 0,-4 0 38-16</inkml:trace>
  <inkml:trace contextRef="#ctx0" brushRef="#br0" timeOffset="5622.8219">21093 17566 104 0,'-7'-6'41'0,"7"6"-22"0,-4 0 11 0,4 0 23 0,-4 0 3 16,1-2 1-16,3-1-14 16,0 3-4-16,0-3-22 15,0 3-1-15,0 0-2 0,0 3-1 16,3-3 0-16,1 0-7 15,3 0-2-15,4 0-2 16,3-3 1-16,3-4-2 0,1-1-1 16,3-3 3-16,0 0 2 15,1-2-4-15,2 3-1 16,4-4-2-16,8 6 0 16,-5-2 0-16,5 5 0 15,-5 5-14-15,-2 0-4 16,-5 0-30-1,1 5-10-15,0 3-62 16</inkml:trace>
  <inkml:trace contextRef="#ctx0" brushRef="#br0" timeOffset="6107.5157">21089 17756 168 0,'-7'-2'63'0,"7"2"-34"0,-4 0-12 0,4 0 20 15,0 2-2-15,0 1 4 16,4-1-4-16,0 1-1 15,6 2-19-15,-3-2-2 0,11 0-2 16,-4-1 0-16,7-2 3 0,-3 0-5 16,3 0-1-16,0 0-2 15,11-2-1-15,-8-1-6 16,1-5-1-16,-4 3-39 16,4 0-15-16,-4-3-47 15,0 5-55 1,-3 0 49-1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2-04T15:26:16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15543 13541 296 0,'6'-10'112'0,"-3"5"-87"0,6-3 13 0,0 2-1 15,3-2-16 1,3 0-4-16,0 0-4 16,-1 1 1-16,1-1-7 15,0 2-4-15,-3 1 0 0,0 0 11 0,0 2 8 16,0 3 6-16,0 3 3 16,0 2-8-16,-3 0-3 15,-1 1-1-15,-2 2 0 16,0-1 1-16,0 1 2 15,-3-2-3-15,-3 2 0 0,-3 0-8 16,-6 0-2-16,-8 2-3 16,-13 1-1-16,-15 5-3 15,-5-1-2-15,-4 1 1 16,-12 5-1 0,-17 1 0-16,-9 1 0 15,3 1 0-15,-10 0 0 16,-2 0 0-16,6 0 2 15,12-3-3-15,8-3 0 16,7-2 1-16,5-3 0 0,10-2 0 16,8-3 2-16,12-3-1 15,9 1-1-15,12-4-2 16,9-2 1-16,9 0-1 16,9 0 0-16,3 0 2 15,3 0 0-15,6 0-3 0,11 0 2 16,10 0 1-16,9 6 0 15,5 1 0-15,-2 1 0 16,8 0 0-16,7 3 0 16,2 5 0-16,-6 2 0 15,-5 1 0-15,-7 2 0 16,-5 0 0-16,-3 0 0 16,-10 3 0-1,-8-5 0-15,-12-1 0 16,-12-2 2-16,-9 0-1 15,-9-3 2-15,-9 3-2 0,-12 0 2 16,-17 0-2-16,-16 0-1 16,-2 2 1-16,-1 3 1 15,-11 3-1-15,-10 5-1 16,1 6 1-16,9 2-1 0,-1 0 0 16,1 0 0-16,2-5 0 15,10-6 0-15,8-5 0 16,10-2 0-16,11-6-3 15,9 0 2-15,12-2-4 16,12-3 1-16,12 0 2 16,12-3 3-16,12 0 0 15,6 0-1-15,2 1 1 0,10-1-1 16,5 0-9 0,7 3-2-16,0 0-139 0,-7 3-64 15,-5-9 108 1,-4-23 53-16</inkml:trace>
  <inkml:trace contextRef="#ctx0" brushRef="#br0" timeOffset="515.7851">15918 13938 488 0,'-21'-10'184'0,"18"7"-143"0,3 3 1 0,0 0-7 15,6-3-20-15,6 3-1 16,9-2-6-16,15-1-3 16,5 0-2-16,7-2-3 0,3-3 3 15,5 0-31-15,1 0-13 16,-4 3 21-16,-14 8 11 15</inkml:trace>
  <inkml:trace contextRef="#ctx0" brushRef="#br0" timeOffset="718.9759">15972 14182 500 0,'21'-11'187'0,"11"6"-146"0,22-14-9 16,-27 9-13-16,8-6-16 15,13-5-2-15,11-3-42 0,4 3-20 16,-6 2 31-16,-1 3 14 16,-8 3 13-16</inkml:trace>
  <inkml:trace contextRef="#ctx0" brushRef="#br0" timeOffset="2256.6877">17549 12779 440 0,'-30'6'165'0,"16"-9"-129"0,-7 3 6 0,15 0-5 0,-6-3-23 0,0 1-2 16,-12-1-8-16,-6 0-1 15,-14-2-1-15,-7 3 3 0,-5 2 1 16,2 0 2-16,0-3 0 0,1 0 0 16,-4 1 0-1,1 2-2-15,5 0-1 32,7 2 1-32,5 1 1 15,6 0 1-15,6 4 2 16,6 1-5-16,10 0-1 15,5 3-2-15,6-1 1 16,6 1-2-16,2 2 2 0,4 1-2 0,0-1-1 0,0 3 1 16,0 0-1-16,0 5 2 31,0 2 1-31,-3 9-1 16,0 11-2-16,-3 15 1 15,0 3 1-15,0 2-1 0,0 3-1 0,0 16 1 16,-3 11-1-16,-3-8 0 0,-6-1 0 15,-3 17 0-15,-3 2 2 16,-3-5-3-16,0 2 0 31,0 17 1-31,0-9 2 0,3-10-3 16,0-3 0-16,0 1 3 16,1-6 1-1,-1-8-1 1,3-14-2-16,-3-7-2 15,0-8 1-15,0-8 1 0,0-2 2 16,0-6-1-16,0-3 2 16,0-5-2-16,3 0-1 15,-2-2 1-15,2-1-1 16,0-2 0-16,3-3 0 0,0-2 0 16,3-4 0-16,0-1 0 15,3-4 0-15,0-2-3 16,0 0 2-16,0-3 1 15,0-2 0-15,0-3-3 16,0 0 2-16,0-5 3 16,0 0 1-16,0-3-1 15,0 0 1-15,0-3-2 0,3 0 2 16,3 1-2-16,0-1 2 16,3-2-4-1,0 0-2-15,2 0 2 16,7-1 0-16,6 4 1 15,3-1 2-15,9 3-1 16,2 3-1-16,7 2 1 16,-3 3-1-16,-1 3 0 15,7 5 0-15,9 3 0 0,2 2 0 16,1 3 0-16,-4 0 0 16,-8-3 0-16,-10 0 0 15,-5-2-3-15,-6-4 2 16,-9-12-164-1,-9-3 90-15,-15 0 30 0</inkml:trace>
  <inkml:trace contextRef="#ctx0" brushRef="#br0" timeOffset="3497.2731">19127 12777 428 0,'-27'-6'162'0,"21"-4"-126"0,3 2 18 16,3 3 2-16,3-3-23 16,6-3-6-16,6-2-10 15,-3 2-3-15,15-2-8 16,5 0-4-16,4 2 1 0,3 3-2 16,2 3-1-16,10 0 1 0,12-1-1 15,11 4 0 1,6-1 0-16,13-2 0 15,14-3 2-15,3-3-1 16,3-7-1-16,12-3 1 16,-6-3-1-16,-15 3 0 15,-6 0 2-15,-8 2-3 0,-13 6 0 16,-8 5 1-16,-19 5 0 16,-14 6 0-16,-12 5 0 15,-12 0-3-15,-12 5 2 16,-12 3 1-16,-9 2 0 0,-3 6 0 15,-3 3 0-15,-8 2 2 16,-7 8 1-16,-6 8-4 16,1 0 1-16,-1 5 0 15,3-5 2-15,4 3 1 16,5 4 1-16,6 9 0 16,6 5 0-16,7 3-2 0,2-3-2 15,3 6 1-15,3 13-1 16,0 12-3-16,3 1 2 15,0 16 1-15,0 8 2 16,3 0-1-16,0 2-1 16,0-2 1-16,3-11 1 15,0-11-3 1,0-2 0-16,3 0 1 16,0-8 0-16,3-5 0 15,3-9 0-15,0-4-3 0,3-1 2 16,0-2 1-16,0-3 0 15,0-8 0-15,-4-5 2 16,1-10-1-16,0-6-1 16,0-6 1-16,0-7-1 0,0-8-3 15,3-5 0-15,0-6 4 16,-3-5 1-16,0-5 0 16,-3-3-2-16,-3-5 1 15,-6-1 1-15,-6-2-3 16,-6-5 0-16,-3 5 1 15,-3 1 2-15,-6 1-1 16,-2 4-1-16,-7 2 1 16,-12 2 1-16,-8 1-3 15,-4 3 0 1,1 2 1-16,2 0 2 16,-5-3-19-16,-7 0-8 0,1-2-148 15,5 0-67-15,1-3 122 16,-13-5 59-16</inkml:trace>
  <inkml:trace contextRef="#ctx0" brushRef="#br0" timeOffset="5486.6396">17707 13076 184 0,'6'-6'71'0,"-3"1"-55"0,0 2 17 0,-3 3 5 15,-3-2 2-15,0-3 5 16,0 2-4-16,0 0-3 16,-3-2-21-16,0 2-6 0,0 1-3 15,0-1 7-15,-3 0 2 16,0 1 7-16,-3-1 2 15,1 3-7-15,-1 0-1 16,0 0-7 0,-3 3-1-16,0-1-4 15,0 1 1-15,-3 2-4 0,0 1 0 0,0-1 1 16,1 3 0-16,-1 0 0 16,0 0 0-1,-6 0 0-15,0 0 0 0,-3 2 0 16,-5 3 2-16,-4 6 3 15,0 2 2-15,1 3-3 16,2 0 0-16,6 0-5 16,3-1 0-16,3 1-1 15,7-3 1-15,2 0-2 16,3 1 2-16,6-4-2 16,3-2-1-16,6 0 1 15,3 0-1 1,5-6 0-16,4 1 0 0,6-3 0 15,0-3 0-15,3 0 2 16,0-2 1-16,2-3-4 16,-5-3 1-16,0-2 0 15,0-3 0-15,-3 0-5 16,-4-2-1-16,1-3-4 16,-3-1 1-16,-6 4 3 0,-6-1 3 15,-6 6-3-15,-6 0 0 16,-3 5 3-16,-9 0 1 15,-5 2 2-15,-7 1 0 16,0 2 2-16,0 0 3 0,1 1-4 16,2 2-1-16,6 0 0 15,3 0 0-15,3 2-14 16,7-2-5-16,5 0-48 16,3 0-18-16,6 2 43 15,3 1 22-15</inkml:trace>
  <inkml:trace contextRef="#ctx0" brushRef="#br0" timeOffset="6099.9002">17633 13372 216 0,'-6'3'82'0,"9"-1"-64"0,-3-2 9 15,0 0-2-15,3 0 2 16,3 0 4-16,-1 3 2 16,1 0 5-16,3-1-21 15,0 4 10-15,3-1 6 0,3 3-4 0,3 0 0 16,0 0-14-16,0 0-4 15,-3 2-7-15,-1 1-3 16,1-1 0 0,0 1-1-16,-3 0-11 15,0-1-5-15,0 1-72 16,-3-3-29 0,3-3 60-1</inkml:trace>
  <inkml:trace contextRef="#ctx0" brushRef="#br0" timeOffset="6363.7773">17814 13335 272 0,'-6'5'101'0,"3"1"-78"0,-3 4 17 0,3-5 3 16,0 3-8-16,-3 3 0 0,-3 2-14 16,-2 3-5-1,-1 0-9-15,0 2-3 0,3 1 2 16,0 0-5-16,0 2-1 0,3-3-38 16,3-2-16-16,3-8 27 15,3-3 13-15</inkml:trace>
  <inkml:trace contextRef="#ctx0" brushRef="#br0" timeOffset="6648.3965">17892 13393 220 0,'-9'3'82'0,"15"-3"-64"0,3 0 13 0,-1-3 3 0,4 1 2 16,3-1 3-1,9 0-13-15,6 1-3 16,3 2-13-16,-1 2-6 0,-5 1-1 16,-3 2-2-16,-6 6-1 31,-3-3 1-31,-6 2 1 15,-3-2-30-15,-1 3-11 0,-2-3 20 16,-3 0 9-16</inkml:trace>
  <inkml:trace contextRef="#ctx0" brushRef="#br0" timeOffset="6867.154">18118 13295 304 0,'-15'16'112'0,"9"-8"-87"0,0 3 15 0,3-6 1 15,-3 3-6-15,0 5 2 16,-3 3-18-16,0 3-7 0,-3 7-7 16,0 3-4-16,4 3 0 15,2 0-37-15,6-3-13 16,0-8 25-16,0-11 12 15</inkml:trace>
  <inkml:trace contextRef="#ctx0" brushRef="#br0" timeOffset="7871.7726">19216 12967 260 0,'-21'6'96'0,"15"-6"-75"0,-3 2 14 0,6 1 1 15,-3-1-10 1,-2 1-1-16,-1 0-8 16,-3 2 0-16,0 0-10 0,-3 3 0 0,-3 0 3 15,-3 3 5-15,-3-1 3 16,-2 4-3-16,-7 4-1 15,-6 3-8-15,-2 6-2 16,-1 2 0-16,6 3 2 0,3-3 3 16,4 0 5-16,5 0-6 15,6-3 0-15,3 1-4 16,6-3-3-16,3-1 2 16,6-4 0-16,9 0-1 15,6-1 1-15,6-5-2 16,6 0-1-16,5-2 1 15,1 0 1-15,0-3-1 16,-3-3-1 0,-4-2-2-16,-2-6 1 15,-3-2 1-15,-3-1 0 0,0-2 0 16,-3 0 0-16,-3-2 0 16,-4-1 0-16,-2-2-3 15,0-5 2-15,-6 2-1 16,-3 2 0-16,-3 1 0 15,-5 3 0-15,-7 2 2 0,-6 0 0 16,-6 2 2-16,-6 4 1 16,4 2-1-16,2 2-2 15,3 1-2-15,6 0 1 16,6-1-1-16,3 4-2 16,7-1-13-16,2 0-6 15,6 1-85-15,0-1-36 0,-1 0 73 16,1-2 38-16</inkml:trace>
  <inkml:trace contextRef="#ctx0" brushRef="#br0" timeOffset="8388.6457">19237 13338 348 0,'-6'0'132'0,"6"0"-103"0,6 5 12 15,0-2-3 1,3 2-15-16,3 0 0 0,3 3-10 16,5 3 0-16,4-1-8 15,3-2 1-15,3 3 4 0,3-3-4 16,-4-3-1-16,-5 0-2 16,-3 3 0-16,-6 0-15 15,-6-3-5-15,-6 1-150 16,-3-1-65-1,0-5 117-15</inkml:trace>
  <inkml:trace contextRef="#ctx0" brushRef="#br0" timeOffset="8654.1526">19353 13277 260 0,'-12'21'99'0,"12"-10"-77"0,0 7 0 0,0-10-3 16,0 3 9-16,-3 2 7 16,-3 3-7-16,-3 0-4 0,0 2-14 15,0-2 9-15,0 0 7 0,4-3-14 16,-1 0-6-16,0 1-26 15,3-4-10-15,0-2 15 16,0 3 7-16</inkml:trace>
  <inkml:trace contextRef="#ctx0" brushRef="#br0" timeOffset="9015.7243">19517 13311 236 0,'0'-2'90'0,"9"-4"-70"0,6 1 4 0,-6 2-3 16,2-2 13-16,1 2 11 15,3 1 2-15,-6 4 4 16,0 4-28-16,0 2 2 0,0 5 3 16,0 0-12-16,0 3-1 0,3 2-9 15,0 1-2-15,-1 0-2 16,1-1-2-16,3-2-2 16,0 0 1-1,-3-3-6-15,3-5-3 16,0-3-96-16,-3-5-43 15,0-2 72-15,3-6 40 16</inkml:trace>
  <inkml:trace contextRef="#ctx0" brushRef="#br0" timeOffset="9253.4057">19811 13253 304 0,'-8'-3'115'0,"8"11"-89"0,-6 0-6 0,6-5-6 15,-3 5 6-15,0 2 7 16,0 6 4-16,0 3 3 16,0 2-18-16,0 5 2 0,0 11 0 15,-6 6-8-15,-3 7-1 16,-6 3-5-16,-3-5-1 16,0-6-50-16,3-5-22 15,-2 0 34 1,2-5 17-16</inkml:trace>
  <inkml:trace contextRef="#ctx0" brushRef="#br0" timeOffset="10442.7429">17740 14359 320 0,'-9'-8'121'0,"9"5"-95"0,-6-2 7 0,6 0-3 15,-3-1-17-15,0 1-4 16,-3 0 2-16,0 0 3 16,0-1-7-16,-3-2-2 0,0 0 1 15,-6 1 1-15,-6 1 3 16,-2 1-1-16,-4 2 2 16,-3 6-2-16,0 2 0 15,-2 3-5-15,-4 3-1 16,-9 5-1-1,1 7 1-15,-4 7-2 16,3-1 2-16,4 2-2 0,2-2 2 16,3 3-2-16,6 0 2 15,4 0-2-15,2-1-1 16,3 4 1-16,3-1-1 16,3 3 0-16,3-5 0 0,3 0 0 15,3-3 0-15,4-3 0 16,2-2 0-16,0-3 0 15,5-2 2-15,4-3-1 16,3-3 2-16,6-2-2 16,9-3-1-16,6-6 3 15,2-2 0-15,1-2-4 16,0-4 1-16,0-4-2 16,-7-4 0-16,-2-1 2 0,-3-4 0 31,0-2 2-31,-6 0 1 0,-4 0-4 15,-2 2 1-15,-3 0 0 16,-3 4 2-16,-6-1-1 16,-3 2 2-16,-3 1-4 15,-3 0 0-15,-2 2 1 32,-7-2 2-32,-3 5-1 0,-6 3 2 15,-3 2-4-15,-2 3 0 16,-1 3 1-16,0 0 2 15,3 2-1-15,6 0-1 16,4 3 1-16,2-3-1 0,3 1-7 16,3-1 0-16,3 3-65 15,3 0-29-15,6 2 51 16,6 1 25-16</inkml:trace>
  <inkml:trace contextRef="#ctx0" brushRef="#br0" timeOffset="11714.0373">17549 14719 208 0,'-6'-3'77'0,"6"6"-60"0,0-1-1 0,0-2-4 16,0 3 16-16,0 2 9 15,3 3 5-15,0 6 2 16,3 4-24-1,3 3-5-15,3 3-3 0,3-3-10 16,3 0 0-16,0-2 0 16,-3-3 1-16,2-3-4 0,-2-2 1 15,0-3-31-15,0-6-14 16,-3-2 23-16,-3-5 10 16</inkml:trace>
  <inkml:trace contextRef="#ctx0" brushRef="#br0" timeOffset="12057.2968">17814 14713 280 0,'-9'8'107'0,"6"-2"-83"0,-3 2 10 16,6-6 0-16,-6 6-2 15,3 3 4-15,-6 2-12 16,3 6-1-16,-2 2-14 16,-1 5-1-16,-3 1-1 0,0 2-3 15,-3 0-3-15,0-3-3 16,3 1 1-16,0-3 1 0,3-3 0 15,0-3-7-15,3 1 0 16,0-3-15-16,3 0-5 16,1-3 14-16,-1 0 6 15</inkml:trace>
  <inkml:trace contextRef="#ctx0" brushRef="#br0" timeOffset="12421.81">17850 14788 296 0,'-3'2'112'0,"6"-2"-87"0,3 3-2 16,0-3-6-16,0 0-2 15,3 0 5-15,0 0 3 16,3 3 1-16,2 2-13 16,4 3-11-16,0 5-5 0,-3 3 10 0,0 0 7 15,0 0-6-15,0-3-3 16,0-3-7-1,-1 1-2-15,1-6-112 16,-3-7-50 0,-3-9 85-16</inkml:trace>
  <inkml:trace contextRef="#ctx0" brushRef="#br0" timeOffset="12676.3483">18064 14647 324 0,'-24'3'121'0,"24"0"-95"0,-3-1-6 16,3-2-11-16,-3 3-5 15,-3 2 2-15,1 6 15 16,-4 5 6-16,0 5-13 16,-3 8-6-16,0 5-3 0,0 3 3 0,-3 0 3 15,0-2-4-15,3-1-2 16,0-2-5-16,0-3 0 15,4-2-42-15,2-4-19 16,3-1 28-16,6-4 17 0</inkml:trace>
  <inkml:trace contextRef="#ctx0" brushRef="#br0" timeOffset="14376.8384">19365 14388 264 0,'-12'-5'101'0,"9"2"-78"0,3 0 2 0,0 3-3 16,0-5-12-16,0 0-1 16,0 0 1-16,-3 2 1 15,0 0-5-15,0-2-2 0,0 2 2 0,0 1-1 16,0-1 2-16,-3 0 0 15,-3 1 1-15,-3 2-2 16,-2 0-1-16,-4 0-1 16,-3 0 2-16,0 0 3 15,-3 2 5-15,0 1-2 16,1 5 1-16,-1 5-5 16,-3 6-3-1,0 2 2-15,-3 5 2 16,-2 3 5-16,-4 1 1 15,3-1-6-15,0-3-3 16,4 1-3-16,2 2 0 16,0 2-2-1,3 7 2-15,3-1-4 0,7 0 0 0,2 0 3 16,6-3 1-16,6-5-1 16,9-2-2-16,3-4 1 0,8-1 1 15,4-7-3-15,6-4 0 16,3-6 1-16,-1-2 2 15,1-6-1-15,-3-2 2 16,0-3-2-16,0-5-1 16,-1-3 3-16,-2-5 0 15,0-3-1-15,-3 0-2 16,-6-2-2-16,-4 2 1 16,-5 0 1-16,-3 0 0 15,-9 3 2 1,-3 3 1-16,-9 4-1 15,-2 4-2-15,-4 5 1 0,-3-1 1 16,-6 6-3-16,-6-2 0 16,1 2 1-16,-7 0 2 15,3 0-1-15,4 2 2 16,2 4-4-16,6-4 0 0,6 1-1 16,6-1-2-16,7 4-46 15,8-4-21-15,5 4 36 16,4-1 17-16</inkml:trace>
  <inkml:trace contextRef="#ctx0" brushRef="#br0" timeOffset="15272.52">19404 14719 320 0,'-9'-8'121'0,"3"8"-95"0,3 0 14 16,3 0-1-16,-3 2-10 15,0 4 0-15,0 2-5 16,0 5-1-16,6 3-12 16,3 5-4-16,3 0-1 0,3 0-1 0,3-2 2 15,-1-1-4-15,4 1 0 16,0-3-1-16,0 0-2 16,0-3 1-16,-3-3 1 15,-3-2-14-15,-3 0-5 16,0-5-90-16,-4-8-41 15,1-11 75-15,-3-3 39 16</inkml:trace>
  <inkml:trace contextRef="#ctx0" brushRef="#br0" timeOffset="15557.3293">19657 14631 268 0,'-3'3'101'0,"6"-3"-78"0,0 0 2 16,-3 0-3-16,-3 3 6 16,0 2 6-16,-3 3-2 15,0 5 1-15,-3 11-19 16,0 5 7-16,0 6 6 0,-3 4-11 16,0 1-1-16,-3 0-7 0,3-3-3 15,0-3-2-15,4-2-3 16,-1-3 1-16,0-5-1 15,0-3-9-15,3-3-2 16,0-4-40-16,3-1-19 16,0-5 36-16,3 0 17 15</inkml:trace>
  <inkml:trace contextRef="#ctx0" brushRef="#br0" timeOffset="15959.5442">19758 14711 76 0,'3'-3'30'0,"0"3"-24"0,0-2 59 15,-3 2 26 1,0 0-3-16,0 0 0 16,0 0-29-16,3 2-12 0,3 3-27 15,0 3-8-15,0 3-4 0,3 2-2 16,-1 6-1-16,1-1-3 15,0 3 1-15,0 1-2 16,0-4-1-16,0 1 1 16,-3-6-1-16,0 0-5 0,0-2 1 15,-3-3-33-15,3-6-13 16,-3-2 25-16,3-5 13 16</inkml:trace>
  <inkml:trace contextRef="#ctx0" brushRef="#br0" timeOffset="16245.1155">20002 14661 256 0,'-18'2'96'0,"9"4"-75"0,-3-1 23 15,9-3 7 1,-3 1-9-16,0 2 0 15,0 3-7-15,-3 6-1 0,1 4-19 16,-1 9 0-16,0 4-1 0,0 4-3 16,0 2-1-16,0 0-6 15,0 0-1-15,0 0-1 16,0 0 1-16,0 3-4 16,0-1-2-16,0-2-51 0,3-2-24 15,0-11 40-15,-3-9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448.8778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1-30T00:56:22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9257 5995 136 0,'-18'-23'52'0,"9"15"-28"0,3 2-22 0,0 4 14 16,3-1-12-16,-3 3-2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DC4A9A6C-2232-4A33-A1AE-9AED2EF7FE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72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E1F7B4-D63B-4063-9F63-E56C19E903EE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98BBA-0D1D-4ABA-A7F4-54A47769132C}" type="slidenum">
              <a:rPr lang="en-US"/>
              <a:pPr/>
              <a:t>2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50BB7-4541-4449-A883-A991148EAFDC}" type="slidenum">
              <a:rPr lang="en-US"/>
              <a:pPr/>
              <a:t>3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04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11F1F-34D3-B64E-829D-0DD76ACC9D7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3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function is just the sum of the squared distances of points to their assigned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A9A6C-2232-4A33-A1AE-9AED2EF7FE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1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89D04-83EC-4D58-AE01-FF6854615A6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8998DE-E937-4657-9FB5-9059AFB32A3F}" type="slidenum">
              <a:rPr lang="en-US"/>
              <a:pPr/>
              <a:t>54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A9A6C-2232-4A33-A1AE-9AED2EF7FE6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63D1A7-26E0-41C0-8EAB-81041B519B49}" type="slidenum">
              <a:rPr lang="en-US"/>
              <a:pPr/>
              <a:t>67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E941-3900-41BD-969B-779B00D55B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F089-DED0-48C7-B63A-BEFAD6424F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2BB2-FAE6-4634-8C59-1CD51EE49E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AF6D1C8-BBF1-4986-B72A-ED3F50D34AE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33D84A4A-3A8D-7C46-8497-097634FB8F1B}" type="slidenum">
              <a:rPr lang="en-IE"/>
              <a:pPr/>
              <a:t>‹#›</a:t>
            </a:fld>
            <a:endParaRPr lang="en-I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661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17563-9E7F-4BC4-98FD-76703E830B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2D91F-7AA5-4470-B0D5-F3413EE2C2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6AD6-6D49-4AD7-82FB-03DAE32EAA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00336-532D-4B4A-8916-D171A681D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E9C8C-30D4-4E8C-B7FC-B2B7FD7C48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BCAA0-0CAD-4A23-B81F-33F2A84753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8E8-CB86-4D9C-85EC-5807949E9B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568C1-2224-4015-BE7E-2A043AE0BF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BD544-0D5C-4293-AFDB-4C4A19306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1.xml"/><Relationship Id="rId7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10" Type="http://schemas.openxmlformats.org/officeDocument/2006/relationships/image" Target="../media/image29.png"/><Relationship Id="rId4" Type="http://schemas.openxmlformats.org/officeDocument/2006/relationships/tags" Target="../tags/tag12.xml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 &amp; EM </a:t>
            </a:r>
            <a:r>
              <a:rPr lang="en-US" dirty="0"/>
              <a:t>Algorithm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Slides adapted from </a:t>
            </a:r>
            <a:r>
              <a:rPr lang="en-US" sz="1400" dirty="0" smtClean="0"/>
              <a:t>David </a:t>
            </a:r>
            <a:r>
              <a:rPr lang="en-US" sz="1400" dirty="0" err="1" smtClean="0"/>
              <a:t>Kauchak</a:t>
            </a:r>
            <a:r>
              <a:rPr lang="en-US" sz="1400" dirty="0" smtClean="0"/>
              <a:t>, Sebastian </a:t>
            </a:r>
            <a:r>
              <a:rPr lang="en-US" sz="1400" dirty="0" err="1" smtClean="0"/>
              <a:t>Thrun</a:t>
            </a:r>
            <a:r>
              <a:rPr lang="en-US" sz="1400" dirty="0" smtClean="0"/>
              <a:t> and Christopher Bishop</a:t>
            </a:r>
            <a:endParaRPr lang="en-US" sz="1400" dirty="0"/>
          </a:p>
        </p:txBody>
      </p:sp>
      <p:sp>
        <p:nvSpPr>
          <p:cNvPr id="205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sym typeface="cmmi10" pitchFamily="82" charset="2"/>
              </a:rPr>
              <a:t></a:t>
            </a:r>
            <a:r>
              <a:rPr lang="en-US">
                <a:sym typeface="cmr10" pitchFamily="82" charset="2"/>
              </a:rPr>
              <a:t></a:t>
            </a:r>
            <a:r>
              <a:rPr lang="en-US">
                <a:sym typeface="cmmi10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  <a:r>
              <a:rPr lang="en-US">
                <a:sym typeface="cmsy10" pitchFamily="82" charset="2"/>
              </a:rPr>
              <a:t></a:t>
            </a:r>
            <a:r>
              <a:rPr lang="en-US">
                <a:sym typeface="cmmi10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  <a:r>
              <a:rPr lang="en-US">
                <a:sym typeface="cmr10" pitchFamily="82" charset="2"/>
              </a:rPr>
              <a:t></a:t>
            </a:r>
            <a:r>
              <a:rPr lang="en-US">
                <a:sym typeface="cmr7" pitchFamily="82" charset="2"/>
              </a:rPr>
              <a:t></a:t>
            </a:r>
            <a:r>
              <a:rPr lang="en-US">
                <a:sym typeface="cmsy7" pitchFamily="82" charset="2"/>
              </a:rPr>
              <a:t></a:t>
            </a:r>
            <a:r>
              <a:rPr lang="en-US">
                <a:sym typeface="cmr7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  <a:r>
              <a:rPr lang="en-US">
                <a:sym typeface="cmr5" pitchFamily="82" charset="2"/>
              </a:rPr>
              <a:t></a:t>
            </a:r>
            <a:r>
              <a:rPr lang="en-US">
                <a:sym typeface="cmmi10" pitchFamily="82" charset="2"/>
              </a:rPr>
              <a:t></a:t>
            </a:r>
            <a:r>
              <a:rPr lang="en-US">
                <a:sym typeface="cmsy7" pitchFamily="82" charset="2"/>
              </a:rPr>
              <a:t></a:t>
            </a:r>
            <a:r>
              <a:rPr lang="en-US">
                <a:sym typeface="cmr5" pitchFamily="82" charset="2"/>
              </a:rPr>
              <a:t></a:t>
            </a:r>
            <a:r>
              <a:rPr lang="en-US">
                <a:sym typeface="cmmi5" pitchFamily="82" charset="2"/>
              </a:rPr>
              <a:t></a:t>
            </a:r>
            <a:r>
              <a:rPr lang="en-US">
                <a:sym typeface="cmsy5" pitchFamily="82" charset="2"/>
              </a:rPr>
              <a:t></a:t>
            </a:r>
            <a:r>
              <a:rPr lang="en-US">
                <a:sym typeface="cmmi5" pitchFamily="82" charset="2"/>
              </a:rPr>
              <a:t></a:t>
            </a:r>
            <a:r>
              <a:rPr lang="en-US">
                <a:sym typeface="cmr5" pitchFamily="82" charset="2"/>
              </a:rPr>
              <a:t></a:t>
            </a:r>
            <a:r>
              <a:rPr lang="en-US">
                <a:sym typeface="cmmi5" pitchFamily="82" charset="2"/>
              </a:rPr>
              <a:t></a:t>
            </a:r>
            <a:r>
              <a:rPr lang="en-US">
                <a:sym typeface="cmr5" pitchFamily="82" charset="2"/>
              </a:rPr>
              <a:t></a:t>
            </a:r>
            <a:r>
              <a:rPr lang="en-US">
                <a:sym typeface="cmmi10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  <a:r>
              <a:rPr lang="en-US">
                <a:sym typeface="cmr10" pitchFamily="82" charset="2"/>
              </a:rPr>
              <a:t></a:t>
            </a:r>
            <a:r>
              <a:rPr lang="en-US">
                <a:sym typeface="cmr7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  <a:r>
              <a:rPr lang="en-US">
                <a:sym typeface="cmex10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  <a:r>
              <a:rPr lang="en-US">
                <a:sym typeface="cmr7" pitchFamily="82" charset="2"/>
              </a:rPr>
              <a:t></a:t>
            </a:r>
            <a:r>
              <a:rPr lang="en-US">
                <a:sym typeface="cmmi10" pitchFamily="82" charset="2"/>
              </a:rPr>
              <a:t></a:t>
            </a:r>
            <a:r>
              <a:rPr lang="en-US">
                <a:sym typeface="cmmi7" pitchFamily="82" charset="2"/>
              </a:rPr>
              <a:t>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Clustering Issues</a:t>
            </a:r>
            <a:endParaRPr lang="en-US" dirty="0"/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Representation for clustering</a:t>
            </a:r>
            <a:endParaRPr lang="en-US" dirty="0" smtClean="0"/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How do we represent an example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features, etc.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Similarity</a:t>
            </a:r>
            <a:r>
              <a:rPr lang="en-US" dirty="0">
                <a:ea typeface="ＭＳ Ｐゴシック" charset="-128"/>
              </a:rPr>
              <a:t>/</a:t>
            </a:r>
            <a:r>
              <a:rPr lang="en-US" dirty="0" smtClean="0">
                <a:ea typeface="ＭＳ Ｐゴシック" charset="-128"/>
              </a:rPr>
              <a:t>distance between examples</a:t>
            </a:r>
          </a:p>
          <a:p>
            <a:endParaRPr lang="en-US" dirty="0" smtClean="0"/>
          </a:p>
          <a:p>
            <a:r>
              <a:rPr lang="en-US" dirty="0" smtClean="0"/>
              <a:t>Flat clustering or hierarchical</a:t>
            </a:r>
          </a:p>
          <a:p>
            <a:endParaRPr lang="en-US" dirty="0" smtClean="0"/>
          </a:p>
          <a:p>
            <a:r>
              <a:rPr lang="en-US" dirty="0" smtClean="0"/>
              <a:t>Number of clusters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Fixed a priori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Data </a:t>
            </a:r>
            <a:r>
              <a:rPr lang="en-US" dirty="0">
                <a:ea typeface="ＭＳ Ｐゴシック" charset="-128"/>
              </a:rPr>
              <a:t>driven</a:t>
            </a:r>
            <a:r>
              <a:rPr lang="en-US" dirty="0" smtClean="0">
                <a:ea typeface="ＭＳ Ｐゴシック" charset="-128"/>
              </a:rPr>
              <a:t>?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16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Clustering Algorithms</a:t>
            </a:r>
          </a:p>
        </p:txBody>
      </p:sp>
      <p:sp>
        <p:nvSpPr>
          <p:cNvPr id="31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Flat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Usually start with a random (partial) partitioning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Refine it iteratively</a:t>
            </a:r>
            <a:endParaRPr lang="en-US" sz="1200" dirty="0" smtClean="0">
              <a:ea typeface="ＭＳ Ｐゴシック" charset="-128"/>
            </a:endParaRPr>
          </a:p>
          <a:p>
            <a:pPr lvl="2" eaLnBrk="1" hangingPunct="1"/>
            <a:r>
              <a:rPr lang="en-US" i="1" dirty="0" smtClean="0">
                <a:ea typeface="ＭＳ Ｐゴシック" charset="-128"/>
              </a:rPr>
              <a:t>K </a:t>
            </a:r>
            <a:r>
              <a:rPr lang="en-US" dirty="0" smtClean="0">
                <a:ea typeface="ＭＳ Ｐゴシック" charset="-128"/>
              </a:rPr>
              <a:t>means clustering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Model based clustering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Spectral clustering</a:t>
            </a:r>
          </a:p>
          <a:p>
            <a:endParaRPr lang="en-US" sz="2800" dirty="0" smtClean="0"/>
          </a:p>
          <a:p>
            <a:r>
              <a:rPr lang="en-US" sz="2800" dirty="0" smtClean="0"/>
              <a:t>Hierarchical algorithms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Bottom-up, agglomerative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Top-down, divisive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4953000"/>
            <a:ext cx="1143000" cy="1371600"/>
            <a:chOff x="6264275" y="4102100"/>
            <a:chExt cx="2209800" cy="2286000"/>
          </a:xfrm>
        </p:grpSpPr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7026275" y="41021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24"/>
            <p:cNvSpPr>
              <a:spLocks noChangeShapeType="1"/>
            </p:cNvSpPr>
            <p:nvPr/>
          </p:nvSpPr>
          <p:spPr bwMode="auto">
            <a:xfrm>
              <a:off x="7026275" y="41021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8093075" y="41021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6645275" y="4635500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>
              <a:off x="6645275" y="46355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28"/>
            <p:cNvSpPr>
              <a:spLocks noChangeShapeType="1"/>
            </p:cNvSpPr>
            <p:nvPr/>
          </p:nvSpPr>
          <p:spPr bwMode="auto">
            <a:xfrm>
              <a:off x="7788275" y="51689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>
              <a:off x="6264275" y="58547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69500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>
              <a:off x="6264275" y="58547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32"/>
            <p:cNvSpPr>
              <a:spLocks noChangeShapeType="1"/>
            </p:cNvSpPr>
            <p:nvPr/>
          </p:nvSpPr>
          <p:spPr bwMode="auto">
            <a:xfrm>
              <a:off x="7407275" y="4635500"/>
              <a:ext cx="0" cy="175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>
              <a:off x="77882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>
              <a:off x="8474075" y="51689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6172200" y="3429000"/>
            <a:ext cx="457200" cy="10668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705600" y="3124200"/>
            <a:ext cx="1219200" cy="5334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705600" y="3733800"/>
            <a:ext cx="1219200" cy="838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00200" y="2895600"/>
            <a:ext cx="2362200" cy="3810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405840" y="6283800"/>
              <a:ext cx="1335240" cy="241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1160" y="6273720"/>
                <a:ext cx="134604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20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Faithful</a:t>
            </a:r>
            <a:endParaRPr lang="en-US" dirty="0"/>
          </a:p>
        </p:txBody>
      </p:sp>
      <p:pic>
        <p:nvPicPr>
          <p:cNvPr id="4" name="Picture 4" descr="old_faithfu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b="13124"/>
          <a:stretch>
            <a:fillRect/>
          </a:stretch>
        </p:blipFill>
        <p:spPr bwMode="auto">
          <a:xfrm>
            <a:off x="1295400" y="1524000"/>
            <a:ext cx="6507163" cy="497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Faithful Dataset</a:t>
            </a:r>
            <a:endParaRPr lang="en-US" dirty="0"/>
          </a:p>
        </p:txBody>
      </p:sp>
      <p:pic>
        <p:nvPicPr>
          <p:cNvPr id="4" name="Picture 5" descr="data_or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7101" r="7101" b="7101"/>
          <a:stretch>
            <a:fillRect/>
          </a:stretch>
        </p:blipFill>
        <p:spPr bwMode="auto">
          <a:xfrm>
            <a:off x="2438400" y="1524000"/>
            <a:ext cx="4822825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798763" y="6276975"/>
            <a:ext cx="4535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 dirty="0">
                <a:solidFill>
                  <a:schemeClr val="tx1"/>
                </a:solidFill>
                <a:latin typeface="Comic Sans MS" pitchFamily="66" charset="0"/>
              </a:rPr>
              <a:t>Duration of eruption (minutes)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82638" y="2460625"/>
            <a:ext cx="1657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400" dirty="0">
                <a:solidFill>
                  <a:schemeClr val="tx1"/>
                </a:solidFill>
                <a:latin typeface="Comic Sans MS" pitchFamily="66" charset="0"/>
              </a:rPr>
              <a:t>Time between</a:t>
            </a:r>
            <a:br>
              <a:rPr lang="en-GB" altLang="en-US" sz="2400" dirty="0">
                <a:solidFill>
                  <a:schemeClr val="tx1"/>
                </a:solidFill>
                <a:latin typeface="Comic Sans MS" pitchFamily="66" charset="0"/>
              </a:rPr>
            </a:br>
            <a:r>
              <a:rPr lang="en-GB" altLang="en-US" sz="2400" dirty="0">
                <a:solidFill>
                  <a:schemeClr val="tx1"/>
                </a:solidFill>
                <a:latin typeface="Comic Sans MS" pitchFamily="66" charset="0"/>
              </a:rPr>
              <a:t>eruptions (minutes)</a:t>
            </a:r>
          </a:p>
        </p:txBody>
      </p:sp>
    </p:spTree>
    <p:extLst>
      <p:ext uri="{BB962C8B-B14F-4D97-AF65-F5344CB8AC3E}">
        <p14:creationId xmlns:p14="http://schemas.microsoft.com/office/powerpoint/2010/main" val="19085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K-means Algorithm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71601"/>
            <a:ext cx="8291512" cy="4613274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dirty="0" smtClean="0"/>
              <a:t>Goal: represent a data set in terms of K clusters each of which is summarized by a prototype</a:t>
            </a:r>
            <a:endParaRPr lang="en-US" altLang="en-US" i="1" baseline="-25000" dirty="0" smtClean="0">
              <a:latin typeface="Times New Roman" pitchFamily="18" charset="0"/>
            </a:endParaRPr>
          </a:p>
          <a:p>
            <a:pPr eaLnBrk="1" hangingPunct="1"/>
            <a:r>
              <a:rPr lang="en-US" altLang="en-US" dirty="0" smtClean="0"/>
              <a:t>Initialize prototypes, then iterate between two phases:</a:t>
            </a:r>
          </a:p>
          <a:p>
            <a:pPr lvl="1" eaLnBrk="1" hangingPunct="1"/>
            <a:r>
              <a:rPr lang="en-US" altLang="en-US" dirty="0" smtClean="0"/>
              <a:t>E-step: assign each data point to nearest prototype</a:t>
            </a:r>
          </a:p>
          <a:p>
            <a:pPr lvl="1" eaLnBrk="1" hangingPunct="1"/>
            <a:r>
              <a:rPr lang="en-US" altLang="en-US" dirty="0" smtClean="0"/>
              <a:t>M-step: update prototypes to be the cluster means</a:t>
            </a:r>
          </a:p>
          <a:p>
            <a:pPr eaLnBrk="1" hangingPunct="1"/>
            <a:r>
              <a:rPr lang="en-US" altLang="en-US" dirty="0" smtClean="0"/>
              <a:t>Simplest version is based on Euclidean distance</a:t>
            </a:r>
          </a:p>
          <a:p>
            <a:pPr lvl="1" eaLnBrk="1" hangingPunct="1"/>
            <a:r>
              <a:rPr lang="en-GB" altLang="en-US" dirty="0" smtClean="0">
                <a:sym typeface="Symbol" pitchFamily="18" charset="2"/>
              </a:rPr>
              <a:t>re-scale Old Faithful data</a:t>
            </a:r>
          </a:p>
          <a:p>
            <a:pPr lvl="1" eaLnBrk="1" hangingPunct="1"/>
            <a:endParaRPr lang="en-US" altLang="en-US" dirty="0" smtClean="0"/>
          </a:p>
        </p:txBody>
      </p:sp>
      <p:pic>
        <p:nvPicPr>
          <p:cNvPr id="7174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57400"/>
            <a:ext cx="3508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335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8196" name="Picture 4" descr="kmean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7963" cy="681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869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9220" name="Picture 2" descr="kmeans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984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0244" name="Picture 2" descr="kmeans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416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1268" name="Picture 2" descr="kmeans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301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2292" name="Picture 2" descr="kmeans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618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of our previous methods were supervised methods</a:t>
            </a:r>
          </a:p>
          <a:p>
            <a:endParaRPr lang="en-US"/>
          </a:p>
          <a:p>
            <a:r>
              <a:rPr lang="en-US"/>
              <a:t>Training Data</a:t>
            </a:r>
          </a:p>
          <a:p>
            <a:pPr lvl="1"/>
            <a:r>
              <a:rPr lang="en-US"/>
              <a:t>Supervised learning: Data &lt;x, y&gt;</a:t>
            </a:r>
          </a:p>
          <a:p>
            <a:pPr lvl="1"/>
            <a:r>
              <a:rPr lang="en-US"/>
              <a:t>Unsupervised Learning: Data 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3316" name="Picture 2" descr="kmeans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698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4340" name="Picture 2" descr="kmeans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4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5364" name="Picture 2" descr="kmeans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511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16388" name="Picture 2" descr="kmeans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41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Responsibilities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GB" altLang="en-US" i="1" dirty="0" smtClean="0">
                <a:sym typeface="Symbol" pitchFamily="18" charset="2"/>
              </a:rPr>
              <a:t>Responsibilities</a:t>
            </a:r>
            <a:r>
              <a:rPr lang="en-GB" altLang="en-US" dirty="0" smtClean="0">
                <a:sym typeface="Symbol" pitchFamily="18" charset="2"/>
              </a:rPr>
              <a:t> assign data points to clusters</a:t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>such that </a:t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endParaRPr lang="en-GB" altLang="en-US" dirty="0" smtClean="0">
              <a:sym typeface="Symbol" pitchFamily="18" charset="2"/>
            </a:endParaRPr>
          </a:p>
          <a:p>
            <a:pPr eaLnBrk="1" hangingPunct="1"/>
            <a:r>
              <a:rPr lang="en-GB" altLang="en-US" dirty="0" smtClean="0">
                <a:sym typeface="Symbol" pitchFamily="18" charset="2"/>
              </a:rPr>
              <a:t>Example: 5 data points and 3 clusters</a:t>
            </a:r>
          </a:p>
          <a:p>
            <a:pPr eaLnBrk="1" hangingPunct="1">
              <a:buFontTx/>
              <a:buNone/>
            </a:pP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endParaRPr lang="en-GB" altLang="en-US" dirty="0" smtClean="0"/>
          </a:p>
        </p:txBody>
      </p:sp>
      <p:pic>
        <p:nvPicPr>
          <p:cNvPr id="17414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057400"/>
            <a:ext cx="16922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7" y="2733675"/>
            <a:ext cx="15240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4221163"/>
            <a:ext cx="288131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45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K-means Cost Function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439863" y="1736725"/>
            <a:ext cx="6588125" cy="2546350"/>
            <a:chOff x="930" y="1298"/>
            <a:chExt cx="4150" cy="1604"/>
          </a:xfrm>
        </p:grpSpPr>
        <p:sp>
          <p:nvSpPr>
            <p:cNvPr id="18438" name="Text Box 6"/>
            <p:cNvSpPr txBox="1">
              <a:spLocks noChangeArrowheads="1"/>
            </p:cNvSpPr>
            <p:nvPr/>
          </p:nvSpPr>
          <p:spPr bwMode="auto">
            <a:xfrm>
              <a:off x="3901" y="2568"/>
              <a:ext cx="11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>
                  <a:solidFill>
                    <a:srgbClr val="0099FF"/>
                  </a:solidFill>
                  <a:latin typeface="Comic Sans MS" pitchFamily="66" charset="0"/>
                </a:rPr>
                <a:t>prototypes</a:t>
              </a:r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930" y="2614"/>
              <a:ext cx="17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 dirty="0">
                  <a:solidFill>
                    <a:srgbClr val="0099FF"/>
                  </a:solidFill>
                  <a:latin typeface="Comic Sans MS" pitchFamily="66" charset="0"/>
                </a:rPr>
                <a:t>responsibilities</a:t>
              </a:r>
            </a:p>
          </p:txBody>
        </p:sp>
        <p:pic>
          <p:nvPicPr>
            <p:cNvPr id="18440" name="Picture 8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" y="1822"/>
              <a:ext cx="2477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3425" y="1298"/>
              <a:ext cx="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>
                  <a:solidFill>
                    <a:srgbClr val="0099FF"/>
                  </a:solidFill>
                  <a:latin typeface="Comic Sans MS" pitchFamily="66" charset="0"/>
                </a:rPr>
                <a:t>data</a:t>
              </a:r>
            </a:p>
          </p:txBody>
        </p:sp>
        <p:sp>
          <p:nvSpPr>
            <p:cNvPr id="18442" name="Freeform 10"/>
            <p:cNvSpPr>
              <a:spLocks/>
            </p:cNvSpPr>
            <p:nvPr/>
          </p:nvSpPr>
          <p:spPr bwMode="auto">
            <a:xfrm>
              <a:off x="2427" y="2296"/>
              <a:ext cx="341" cy="431"/>
            </a:xfrm>
            <a:custGeom>
              <a:avLst/>
              <a:gdLst>
                <a:gd name="T0" fmla="*/ 0 w 408"/>
                <a:gd name="T1" fmla="*/ 431 h 386"/>
                <a:gd name="T2" fmla="*/ 227 w 408"/>
                <a:gd name="T3" fmla="*/ 279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3" name="Freeform 11"/>
            <p:cNvSpPr>
              <a:spLocks/>
            </p:cNvSpPr>
            <p:nvPr/>
          </p:nvSpPr>
          <p:spPr bwMode="auto">
            <a:xfrm flipH="1">
              <a:off x="3583" y="2274"/>
              <a:ext cx="341" cy="385"/>
            </a:xfrm>
            <a:custGeom>
              <a:avLst/>
              <a:gdLst>
                <a:gd name="T0" fmla="*/ 0 w 408"/>
                <a:gd name="T1" fmla="*/ 385 h 386"/>
                <a:gd name="T2" fmla="*/ 227 w 408"/>
                <a:gd name="T3" fmla="*/ 249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4" name="Freeform 12"/>
            <p:cNvSpPr>
              <a:spLocks/>
            </p:cNvSpPr>
            <p:nvPr/>
          </p:nvSpPr>
          <p:spPr bwMode="auto">
            <a:xfrm flipH="1" flipV="1">
              <a:off x="3107" y="1457"/>
              <a:ext cx="341" cy="476"/>
            </a:xfrm>
            <a:custGeom>
              <a:avLst/>
              <a:gdLst>
                <a:gd name="T0" fmla="*/ 0 w 408"/>
                <a:gd name="T1" fmla="*/ 476 h 386"/>
                <a:gd name="T2" fmla="*/ 227 w 408"/>
                <a:gd name="T3" fmla="*/ 308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18766" y="6083597"/>
            <a:ext cx="5706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Is Euclidean distance required?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787119"/>
              </p:ext>
            </p:extLst>
          </p:nvPr>
        </p:nvGraphicFramePr>
        <p:xfrm>
          <a:off x="2632842" y="4343400"/>
          <a:ext cx="387831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1" name="Equation" r:id="rId3" imgW="1562100" imgH="368300" progId="Equation.3">
                  <p:embed/>
                </p:oleObj>
              </mc:Choice>
              <mc:Fallback>
                <p:oleObj name="Equation" r:id="rId3" imgW="1562100" imgH="368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2842" y="4343400"/>
                        <a:ext cx="387831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34661" y="6051181"/>
            <a:ext cx="4674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reasonable for “spatial” data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1371600" y="37338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1066800" y="3124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1828800" y="28194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7162800" y="2514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3810000" y="1905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4800600" y="19812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3886200" y="2667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2819400" y="2667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7239000" y="3352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5791200" y="2667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1371600" y="35052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6172200" y="3276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2895600" y="2667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4876800" y="1981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791200" y="26670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2" name="Straight Connector 21"/>
          <p:cNvCxnSpPr>
            <a:stCxn id="13" idx="7"/>
            <a:endCxn id="20" idx="2"/>
          </p:cNvCxnSpPr>
          <p:nvPr/>
        </p:nvCxnSpPr>
        <p:spPr bwMode="auto">
          <a:xfrm flipV="1">
            <a:off x="4146363" y="2209800"/>
            <a:ext cx="844737" cy="5018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3" idx="6"/>
            <a:endCxn id="21" idx="1"/>
          </p:cNvCxnSpPr>
          <p:nvPr/>
        </p:nvCxnSpPr>
        <p:spPr bwMode="auto">
          <a:xfrm flipV="1">
            <a:off x="4191000" y="2781300"/>
            <a:ext cx="1600200" cy="38100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>
            <a:stCxn id="19" idx="3"/>
            <a:endCxn id="13" idx="2"/>
          </p:cNvCxnSpPr>
          <p:nvPr/>
        </p:nvCxnSpPr>
        <p:spPr bwMode="auto">
          <a:xfrm>
            <a:off x="3124200" y="2781300"/>
            <a:ext cx="762000" cy="381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946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Clustering Documents?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610600" cy="2057400"/>
          </a:xfrm>
        </p:spPr>
        <p:txBody>
          <a:bodyPr>
            <a:normAutofit fontScale="92500"/>
          </a:bodyPr>
          <a:lstStyle/>
          <a:p>
            <a:r>
              <a:rPr lang="en-US" dirty="0"/>
              <a:t>Consider a simple text-based feature</a:t>
            </a:r>
          </a:p>
          <a:p>
            <a:pPr lvl="1"/>
            <a:r>
              <a:rPr lang="en-US" dirty="0"/>
              <a:t>One feature for each word</a:t>
            </a:r>
          </a:p>
          <a:p>
            <a:pPr lvl="1"/>
            <a:r>
              <a:rPr lang="en-US" dirty="0"/>
              <a:t>Value is the number of word occurrences in document</a:t>
            </a:r>
          </a:p>
          <a:p>
            <a:pPr lvl="1"/>
            <a:r>
              <a:rPr lang="en-US" dirty="0"/>
              <a:t>Documents are points or vectors in this space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52600" y="3741725"/>
            <a:ext cx="5029200" cy="3048000"/>
            <a:chOff x="1602" y="1317"/>
            <a:chExt cx="2556" cy="1686"/>
          </a:xfrm>
        </p:grpSpPr>
        <p:pic>
          <p:nvPicPr>
            <p:cNvPr id="5" name="Picture 5" descr="RR-v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02" y="1317"/>
              <a:ext cx="2556" cy="1686"/>
            </a:xfrm>
            <a:prstGeom prst="rect">
              <a:avLst/>
            </a:prstGeom>
            <a:noFill/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2112" y="1584"/>
              <a:ext cx="144" cy="6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160" y="1872"/>
              <a:ext cx="336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160" y="2160"/>
              <a:ext cx="1200" cy="9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160" y="2304"/>
              <a:ext cx="912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112" y="2304"/>
              <a:ext cx="672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7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Issues </a:t>
            </a:r>
            <a:r>
              <a:rPr lang="en-US" dirty="0"/>
              <a:t>with Euclidean Distance</a:t>
            </a:r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886200" y="1600200"/>
            <a:ext cx="5257800" cy="4114800"/>
          </a:xfrm>
        </p:spPr>
      </p:pic>
      <p:sp>
        <p:nvSpPr>
          <p:cNvPr id="11" name="TextBox 10"/>
          <p:cNvSpPr txBox="1"/>
          <p:nvPr/>
        </p:nvSpPr>
        <p:spPr>
          <a:xfrm>
            <a:off x="228600" y="2937808"/>
            <a:ext cx="327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Which document is closest to q using Euclidian distance?</a:t>
            </a: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Which do you think should be closer?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6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Issues with Euclidean Distance</a:t>
            </a:r>
          </a:p>
        </p:txBody>
      </p:sp>
      <p:pic>
        <p:nvPicPr>
          <p:cNvPr id="31747" name="Content Placeholder 3" descr="vs1.gif"/>
          <p:cNvPicPr>
            <a:picLocks noGrp="1" noChangeAspect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886200" y="1600200"/>
            <a:ext cx="5257800" cy="4114800"/>
          </a:xfrm>
        </p:spPr>
      </p:pic>
      <p:sp>
        <p:nvSpPr>
          <p:cNvPr id="31748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40410" y="1752600"/>
            <a:ext cx="3276600" cy="4691063"/>
          </a:xfrm>
        </p:spPr>
        <p:txBody>
          <a:bodyPr/>
          <a:lstStyle/>
          <a:p>
            <a:pPr eaLnBrk="1" hangingPunct="1"/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Euclidean distance between </a:t>
            </a:r>
            <a:r>
              <a:rPr lang="en-US" sz="2000" i="1" dirty="0" smtClean="0">
                <a:solidFill>
                  <a:srgbClr val="0000FF"/>
                </a:solidFill>
              </a:rPr>
              <a:t>q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is </a:t>
            </a:r>
            <a:r>
              <a:rPr lang="en-US" sz="2000" dirty="0" smtClean="0"/>
              <a:t>large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However, the distribution </a:t>
            </a:r>
            <a:r>
              <a:rPr lang="en-US" sz="2000" dirty="0"/>
              <a:t>of terms in the query </a:t>
            </a:r>
            <a:r>
              <a:rPr lang="en-US" sz="2000" i="1" dirty="0">
                <a:solidFill>
                  <a:srgbClr val="0000FF"/>
                </a:solidFill>
              </a:rPr>
              <a:t>q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the distribution of terms </a:t>
            </a:r>
            <a:r>
              <a:rPr lang="en-US" sz="2000" dirty="0"/>
              <a:t>in </a:t>
            </a:r>
            <a:r>
              <a:rPr lang="en-US" sz="2000" dirty="0" smtClean="0"/>
              <a:t>the document </a:t>
            </a:r>
            <a:r>
              <a:rPr lang="en-US" sz="2000" i="1" dirty="0">
                <a:solidFill>
                  <a:srgbClr val="0000FF"/>
                </a:solidFill>
              </a:rPr>
              <a:t>d</a:t>
            </a:r>
            <a:r>
              <a:rPr lang="en-US" sz="2000" i="1" baseline="-25000" dirty="0">
                <a:solidFill>
                  <a:srgbClr val="0000FF"/>
                </a:solidFill>
              </a:rPr>
              <a:t>2</a:t>
            </a:r>
            <a:r>
              <a:rPr lang="en-US" sz="2000" dirty="0"/>
              <a:t> </a:t>
            </a:r>
            <a:r>
              <a:rPr lang="en-US" sz="2000" dirty="0" smtClean="0"/>
              <a:t>are very similar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>
                <a:solidFill>
                  <a:srgbClr val="008000"/>
                </a:solidFill>
              </a:rPr>
              <a:t>This is not what we want!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Clustering/Density Estimation</a:t>
            </a:r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2133600" y="1981200"/>
            <a:ext cx="5105400" cy="3048000"/>
            <a:chOff x="1200" y="1392"/>
            <a:chExt cx="3216" cy="1920"/>
          </a:xfrm>
        </p:grpSpPr>
        <p:sp>
          <p:nvSpPr>
            <p:cNvPr id="36868" name="Line 4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869" name="Line 5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45720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4724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340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4953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60198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562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105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54102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45720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4724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50292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3352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3505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36576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3200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048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27432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312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274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3810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3505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3200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3200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3505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36576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3200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3276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289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37338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3352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34290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Text Box 43"/>
          <p:cNvSpPr txBox="1">
            <a:spLocks noChangeArrowheads="1"/>
          </p:cNvSpPr>
          <p:nvPr/>
        </p:nvSpPr>
        <p:spPr bwMode="auto">
          <a:xfrm>
            <a:off x="1752600" y="1447800"/>
            <a:ext cx="717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latin typeface="Times New Roman" pitchFamily="18" charset="0"/>
              </a:rPr>
              <a:t>$$$</a:t>
            </a:r>
          </a:p>
        </p:txBody>
      </p:sp>
      <p:sp>
        <p:nvSpPr>
          <p:cNvPr id="36908" name="Text Box 44"/>
          <p:cNvSpPr txBox="1">
            <a:spLocks noChangeArrowheads="1"/>
          </p:cNvSpPr>
          <p:nvPr/>
        </p:nvSpPr>
        <p:spPr bwMode="auto">
          <a:xfrm>
            <a:off x="7223125" y="4714875"/>
            <a:ext cx="676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latin typeface="Times New Roman" pitchFamily="18" charset="0"/>
              </a:rPr>
              <a:t>age</a:t>
            </a:r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 rot="-5400000">
            <a:off x="4418013" y="3275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 rot="-5400000">
            <a:off x="4570413" y="3122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 rot="-5400000">
            <a:off x="4722813" y="2970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 rot="-5400000">
            <a:off x="49514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 rot="-5400000">
            <a:off x="4494213" y="3579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 rot="-5400000">
            <a:off x="4722813" y="3884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 rot="-5400000">
            <a:off x="3808413" y="3503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 rot="-5400000">
            <a:off x="4494213" y="3884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 rot="-5400000">
            <a:off x="5334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 rot="-5400000"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 rot="-5400000">
            <a:off x="44180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 rot="-5400000">
            <a:off x="5637213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 rot="-5400000">
            <a:off x="41894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 rot="-5400000">
            <a:off x="2971800" y="2133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 rot="-5400000">
            <a:off x="3124200" y="2133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 rot="-5400000">
            <a:off x="4570413" y="3122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 rot="-5400000">
            <a:off x="4722813" y="2970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 rot="-5400000">
            <a:off x="46466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 rot="-5400000">
            <a:off x="3960813" y="3351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 rot="-5400000">
            <a:off x="4646613" y="3732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 rot="-5400000">
            <a:off x="5562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 rot="-5400000">
            <a:off x="4570413" y="3275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 rot="-5400000">
            <a:off x="4341813" y="3275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 rot="-5400000">
            <a:off x="41148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 rot="-5400000">
            <a:off x="28194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 rot="-5400000">
            <a:off x="30480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 rot="-5400000">
            <a:off x="28194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 rot="-5400000">
            <a:off x="35814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 rot="-5400000">
            <a:off x="33528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 rot="-5400000">
            <a:off x="38100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 rot="-5400000">
            <a:off x="2971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657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35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 rot="-5400000">
            <a:off x="4113213" y="2817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 rot="-5400000">
            <a:off x="4189413" y="3122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 rot="-5400000">
            <a:off x="4341813" y="2970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945" name="Group 81"/>
          <p:cNvGrpSpPr>
            <a:grpSpLocks/>
          </p:cNvGrpSpPr>
          <p:nvPr/>
        </p:nvGrpSpPr>
        <p:grpSpPr bwMode="auto">
          <a:xfrm>
            <a:off x="2743200" y="1905000"/>
            <a:ext cx="3352800" cy="2667000"/>
            <a:chOff x="1728" y="1200"/>
            <a:chExt cx="2112" cy="1680"/>
          </a:xfrm>
        </p:grpSpPr>
        <p:sp>
          <p:nvSpPr>
            <p:cNvPr id="36946" name="Oval 82"/>
            <p:cNvSpPr>
              <a:spLocks noChangeArrowheads="1"/>
            </p:cNvSpPr>
            <p:nvPr/>
          </p:nvSpPr>
          <p:spPr bwMode="auto">
            <a:xfrm>
              <a:off x="2880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47" name="Oval 83"/>
            <p:cNvSpPr>
              <a:spLocks noChangeArrowheads="1"/>
            </p:cNvSpPr>
            <p:nvPr/>
          </p:nvSpPr>
          <p:spPr bwMode="auto">
            <a:xfrm>
              <a:off x="2976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48" name="Oval 84"/>
            <p:cNvSpPr>
              <a:spLocks noChangeArrowheads="1"/>
            </p:cNvSpPr>
            <p:nvPr/>
          </p:nvSpPr>
          <p:spPr bwMode="auto">
            <a:xfrm>
              <a:off x="3312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49" name="Oval 85"/>
            <p:cNvSpPr>
              <a:spLocks noChangeArrowheads="1"/>
            </p:cNvSpPr>
            <p:nvPr/>
          </p:nvSpPr>
          <p:spPr bwMode="auto">
            <a:xfrm>
              <a:off x="3360" y="12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0" name="Oval 86"/>
            <p:cNvSpPr>
              <a:spLocks noChangeArrowheads="1"/>
            </p:cNvSpPr>
            <p:nvPr/>
          </p:nvSpPr>
          <p:spPr bwMode="auto">
            <a:xfrm>
              <a:off x="3120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1" name="Oval 87"/>
            <p:cNvSpPr>
              <a:spLocks noChangeArrowheads="1"/>
            </p:cNvSpPr>
            <p:nvPr/>
          </p:nvSpPr>
          <p:spPr bwMode="auto">
            <a:xfrm>
              <a:off x="3792" y="13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2" name="Oval 88"/>
            <p:cNvSpPr>
              <a:spLocks noChangeArrowheads="1"/>
            </p:cNvSpPr>
            <p:nvPr/>
          </p:nvSpPr>
          <p:spPr bwMode="auto">
            <a:xfrm>
              <a:off x="3504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3" name="Oval 89"/>
            <p:cNvSpPr>
              <a:spLocks noChangeArrowheads="1"/>
            </p:cNvSpPr>
            <p:nvPr/>
          </p:nvSpPr>
          <p:spPr bwMode="auto">
            <a:xfrm>
              <a:off x="3504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4" name="Oval 90"/>
            <p:cNvSpPr>
              <a:spLocks noChangeArrowheads="1"/>
            </p:cNvSpPr>
            <p:nvPr/>
          </p:nvSpPr>
          <p:spPr bwMode="auto">
            <a:xfrm>
              <a:off x="3216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5" name="Oval 91"/>
            <p:cNvSpPr>
              <a:spLocks noChangeArrowheads="1"/>
            </p:cNvSpPr>
            <p:nvPr/>
          </p:nvSpPr>
          <p:spPr bwMode="auto">
            <a:xfrm>
              <a:off x="3408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6" name="Oval 92"/>
            <p:cNvSpPr>
              <a:spLocks noChangeArrowheads="1"/>
            </p:cNvSpPr>
            <p:nvPr/>
          </p:nvSpPr>
          <p:spPr bwMode="auto">
            <a:xfrm>
              <a:off x="3408" y="14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7" name="Oval 93"/>
            <p:cNvSpPr>
              <a:spLocks noChangeArrowheads="1"/>
            </p:cNvSpPr>
            <p:nvPr/>
          </p:nvSpPr>
          <p:spPr bwMode="auto">
            <a:xfrm>
              <a:off x="2880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8" name="Oval 94"/>
            <p:cNvSpPr>
              <a:spLocks noChangeArrowheads="1"/>
            </p:cNvSpPr>
            <p:nvPr/>
          </p:nvSpPr>
          <p:spPr bwMode="auto">
            <a:xfrm>
              <a:off x="2976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59" name="Oval 95"/>
            <p:cNvSpPr>
              <a:spLocks noChangeArrowheads="1"/>
            </p:cNvSpPr>
            <p:nvPr/>
          </p:nvSpPr>
          <p:spPr bwMode="auto">
            <a:xfrm>
              <a:off x="3168" y="14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0" name="Oval 96"/>
            <p:cNvSpPr>
              <a:spLocks noChangeArrowheads="1"/>
            </p:cNvSpPr>
            <p:nvPr/>
          </p:nvSpPr>
          <p:spPr bwMode="auto">
            <a:xfrm>
              <a:off x="2112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1" name="Oval 97"/>
            <p:cNvSpPr>
              <a:spLocks noChangeArrowheads="1"/>
            </p:cNvSpPr>
            <p:nvPr/>
          </p:nvSpPr>
          <p:spPr bwMode="auto">
            <a:xfrm>
              <a:off x="2208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2" name="Oval 98"/>
            <p:cNvSpPr>
              <a:spLocks noChangeArrowheads="1"/>
            </p:cNvSpPr>
            <p:nvPr/>
          </p:nvSpPr>
          <p:spPr bwMode="auto">
            <a:xfrm>
              <a:off x="2304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3" name="Oval 99"/>
            <p:cNvSpPr>
              <a:spLocks noChangeArrowheads="1"/>
            </p:cNvSpPr>
            <p:nvPr/>
          </p:nvSpPr>
          <p:spPr bwMode="auto">
            <a:xfrm>
              <a:off x="2016" y="28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4" name="Oval 100"/>
            <p:cNvSpPr>
              <a:spLocks noChangeArrowheads="1"/>
            </p:cNvSpPr>
            <p:nvPr/>
          </p:nvSpPr>
          <p:spPr bwMode="auto">
            <a:xfrm>
              <a:off x="1920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5" name="Oval 101"/>
            <p:cNvSpPr>
              <a:spLocks noChangeArrowheads="1"/>
            </p:cNvSpPr>
            <p:nvPr/>
          </p:nvSpPr>
          <p:spPr bwMode="auto">
            <a:xfrm>
              <a:off x="1728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Oval 102"/>
            <p:cNvSpPr>
              <a:spLocks noChangeArrowheads="1"/>
            </p:cNvSpPr>
            <p:nvPr/>
          </p:nvSpPr>
          <p:spPr bwMode="auto">
            <a:xfrm>
              <a:off x="1968" y="211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7" name="Oval 103"/>
            <p:cNvSpPr>
              <a:spLocks noChangeArrowheads="1"/>
            </p:cNvSpPr>
            <p:nvPr/>
          </p:nvSpPr>
          <p:spPr bwMode="auto">
            <a:xfrm>
              <a:off x="1728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8" name="Oval 104"/>
            <p:cNvSpPr>
              <a:spLocks noChangeArrowheads="1"/>
            </p:cNvSpPr>
            <p:nvPr/>
          </p:nvSpPr>
          <p:spPr bwMode="auto">
            <a:xfrm>
              <a:off x="2400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9" name="Oval 105"/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0" name="Oval 106"/>
            <p:cNvSpPr>
              <a:spLocks noChangeArrowheads="1"/>
            </p:cNvSpPr>
            <p:nvPr/>
          </p:nvSpPr>
          <p:spPr bwMode="auto">
            <a:xfrm>
              <a:off x="2016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1" name="Oval 107"/>
            <p:cNvSpPr>
              <a:spLocks noChangeArrowheads="1"/>
            </p:cNvSpPr>
            <p:nvPr/>
          </p:nvSpPr>
          <p:spPr bwMode="auto">
            <a:xfrm>
              <a:off x="3600" y="2688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2" name="Oval 108"/>
            <p:cNvSpPr>
              <a:spLocks noChangeArrowheads="1"/>
            </p:cNvSpPr>
            <p:nvPr/>
          </p:nvSpPr>
          <p:spPr bwMode="auto">
            <a:xfrm>
              <a:off x="2016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3" name="Oval 109"/>
            <p:cNvSpPr>
              <a:spLocks noChangeArrowheads="1"/>
            </p:cNvSpPr>
            <p:nvPr/>
          </p:nvSpPr>
          <p:spPr bwMode="auto">
            <a:xfrm>
              <a:off x="3120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4" name="Oval 110"/>
            <p:cNvSpPr>
              <a:spLocks noChangeArrowheads="1"/>
            </p:cNvSpPr>
            <p:nvPr/>
          </p:nvSpPr>
          <p:spPr bwMode="auto">
            <a:xfrm>
              <a:off x="3120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5" name="Oval 111"/>
            <p:cNvSpPr>
              <a:spLocks noChangeArrowheads="1"/>
            </p:cNvSpPr>
            <p:nvPr/>
          </p:nvSpPr>
          <p:spPr bwMode="auto">
            <a:xfrm>
              <a:off x="2208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6" name="Oval 112"/>
            <p:cNvSpPr>
              <a:spLocks noChangeArrowheads="1"/>
            </p:cNvSpPr>
            <p:nvPr/>
          </p:nvSpPr>
          <p:spPr bwMode="auto">
            <a:xfrm>
              <a:off x="2304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7" name="Oval 113"/>
            <p:cNvSpPr>
              <a:spLocks noChangeArrowheads="1"/>
            </p:cNvSpPr>
            <p:nvPr/>
          </p:nvSpPr>
          <p:spPr bwMode="auto">
            <a:xfrm>
              <a:off x="2016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8" name="Oval 114"/>
            <p:cNvSpPr>
              <a:spLocks noChangeArrowheads="1"/>
            </p:cNvSpPr>
            <p:nvPr/>
          </p:nvSpPr>
          <p:spPr bwMode="auto">
            <a:xfrm>
              <a:off x="2064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9" name="Oval 115"/>
            <p:cNvSpPr>
              <a:spLocks noChangeArrowheads="1"/>
            </p:cNvSpPr>
            <p:nvPr/>
          </p:nvSpPr>
          <p:spPr bwMode="auto">
            <a:xfrm>
              <a:off x="1824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0" name="Oval 116"/>
            <p:cNvSpPr>
              <a:spLocks noChangeArrowheads="1"/>
            </p:cNvSpPr>
            <p:nvPr/>
          </p:nvSpPr>
          <p:spPr bwMode="auto">
            <a:xfrm>
              <a:off x="2352" y="13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1" name="Oval 117"/>
            <p:cNvSpPr>
              <a:spLocks noChangeArrowheads="1"/>
            </p:cNvSpPr>
            <p:nvPr/>
          </p:nvSpPr>
          <p:spPr bwMode="auto">
            <a:xfrm>
              <a:off x="2112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2" name="Oval 118"/>
            <p:cNvSpPr>
              <a:spLocks noChangeArrowheads="1"/>
            </p:cNvSpPr>
            <p:nvPr/>
          </p:nvSpPr>
          <p:spPr bwMode="auto">
            <a:xfrm>
              <a:off x="2160" y="13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3" name="Oval 119"/>
            <p:cNvSpPr>
              <a:spLocks noChangeArrowheads="1"/>
            </p:cNvSpPr>
            <p:nvPr/>
          </p:nvSpPr>
          <p:spPr bwMode="auto">
            <a:xfrm rot="-5400000">
              <a:off x="2783" y="206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4" name="Oval 120"/>
            <p:cNvSpPr>
              <a:spLocks noChangeArrowheads="1"/>
            </p:cNvSpPr>
            <p:nvPr/>
          </p:nvSpPr>
          <p:spPr bwMode="auto">
            <a:xfrm rot="-5400000">
              <a:off x="2879" y="19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5" name="Oval 121"/>
            <p:cNvSpPr>
              <a:spLocks noChangeArrowheads="1"/>
            </p:cNvSpPr>
            <p:nvPr/>
          </p:nvSpPr>
          <p:spPr bwMode="auto">
            <a:xfrm rot="-5400000">
              <a:off x="2975" y="187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6" name="Oval 122"/>
            <p:cNvSpPr>
              <a:spLocks noChangeArrowheads="1"/>
            </p:cNvSpPr>
            <p:nvPr/>
          </p:nvSpPr>
          <p:spPr bwMode="auto">
            <a:xfrm rot="-5400000">
              <a:off x="3119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7" name="Oval 123"/>
            <p:cNvSpPr>
              <a:spLocks noChangeArrowheads="1"/>
            </p:cNvSpPr>
            <p:nvPr/>
          </p:nvSpPr>
          <p:spPr bwMode="auto">
            <a:xfrm rot="-5400000">
              <a:off x="2831" y="22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8" name="Oval 124"/>
            <p:cNvSpPr>
              <a:spLocks noChangeArrowheads="1"/>
            </p:cNvSpPr>
            <p:nvPr/>
          </p:nvSpPr>
          <p:spPr bwMode="auto">
            <a:xfrm rot="-5400000">
              <a:off x="2975" y="244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9" name="Oval 125"/>
            <p:cNvSpPr>
              <a:spLocks noChangeArrowheads="1"/>
            </p:cNvSpPr>
            <p:nvPr/>
          </p:nvSpPr>
          <p:spPr bwMode="auto">
            <a:xfrm rot="-5400000">
              <a:off x="2399" y="22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0" name="Oval 126"/>
            <p:cNvSpPr>
              <a:spLocks noChangeArrowheads="1"/>
            </p:cNvSpPr>
            <p:nvPr/>
          </p:nvSpPr>
          <p:spPr bwMode="auto">
            <a:xfrm rot="-5400000">
              <a:off x="2831" y="244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1" name="Oval 127"/>
            <p:cNvSpPr>
              <a:spLocks noChangeArrowheads="1"/>
            </p:cNvSpPr>
            <p:nvPr/>
          </p:nvSpPr>
          <p:spPr bwMode="auto">
            <a:xfrm rot="-5400000">
              <a:off x="3360" y="2544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2" name="Oval 128"/>
            <p:cNvSpPr>
              <a:spLocks noChangeArrowheads="1"/>
            </p:cNvSpPr>
            <p:nvPr/>
          </p:nvSpPr>
          <p:spPr bwMode="auto">
            <a:xfrm rot="-5400000">
              <a:off x="3408" y="2736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3" name="Oval 129"/>
            <p:cNvSpPr>
              <a:spLocks noChangeArrowheads="1"/>
            </p:cNvSpPr>
            <p:nvPr/>
          </p:nvSpPr>
          <p:spPr bwMode="auto">
            <a:xfrm rot="-5400000">
              <a:off x="2783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4" name="Oval 130"/>
            <p:cNvSpPr>
              <a:spLocks noChangeArrowheads="1"/>
            </p:cNvSpPr>
            <p:nvPr/>
          </p:nvSpPr>
          <p:spPr bwMode="auto">
            <a:xfrm rot="-5400000">
              <a:off x="3551" y="2687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5" name="Oval 131"/>
            <p:cNvSpPr>
              <a:spLocks noChangeArrowheads="1"/>
            </p:cNvSpPr>
            <p:nvPr/>
          </p:nvSpPr>
          <p:spPr bwMode="auto">
            <a:xfrm rot="-5400000">
              <a:off x="2639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6" name="Oval 132"/>
            <p:cNvSpPr>
              <a:spLocks noChangeArrowheads="1"/>
            </p:cNvSpPr>
            <p:nvPr/>
          </p:nvSpPr>
          <p:spPr bwMode="auto">
            <a:xfrm rot="-5400000">
              <a:off x="1872" y="13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7" name="Oval 133"/>
            <p:cNvSpPr>
              <a:spLocks noChangeArrowheads="1"/>
            </p:cNvSpPr>
            <p:nvPr/>
          </p:nvSpPr>
          <p:spPr bwMode="auto">
            <a:xfrm rot="-5400000">
              <a:off x="1968" y="13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8" name="Oval 134"/>
            <p:cNvSpPr>
              <a:spLocks noChangeArrowheads="1"/>
            </p:cNvSpPr>
            <p:nvPr/>
          </p:nvSpPr>
          <p:spPr bwMode="auto">
            <a:xfrm rot="-5400000">
              <a:off x="2879" y="19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9" name="Oval 135"/>
            <p:cNvSpPr>
              <a:spLocks noChangeArrowheads="1"/>
            </p:cNvSpPr>
            <p:nvPr/>
          </p:nvSpPr>
          <p:spPr bwMode="auto">
            <a:xfrm rot="-5400000">
              <a:off x="2975" y="187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0" name="Oval 136"/>
            <p:cNvSpPr>
              <a:spLocks noChangeArrowheads="1"/>
            </p:cNvSpPr>
            <p:nvPr/>
          </p:nvSpPr>
          <p:spPr bwMode="auto">
            <a:xfrm rot="-5400000">
              <a:off x="2927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1" name="Oval 137"/>
            <p:cNvSpPr>
              <a:spLocks noChangeArrowheads="1"/>
            </p:cNvSpPr>
            <p:nvPr/>
          </p:nvSpPr>
          <p:spPr bwMode="auto">
            <a:xfrm rot="-5400000">
              <a:off x="2495" y="211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2" name="Oval 138"/>
            <p:cNvSpPr>
              <a:spLocks noChangeArrowheads="1"/>
            </p:cNvSpPr>
            <p:nvPr/>
          </p:nvSpPr>
          <p:spPr bwMode="auto">
            <a:xfrm rot="-5400000">
              <a:off x="2927" y="235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3" name="Oval 139"/>
            <p:cNvSpPr>
              <a:spLocks noChangeArrowheads="1"/>
            </p:cNvSpPr>
            <p:nvPr/>
          </p:nvSpPr>
          <p:spPr bwMode="auto">
            <a:xfrm rot="-5400000">
              <a:off x="3504" y="2640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4" name="Oval 140"/>
            <p:cNvSpPr>
              <a:spLocks noChangeArrowheads="1"/>
            </p:cNvSpPr>
            <p:nvPr/>
          </p:nvSpPr>
          <p:spPr bwMode="auto">
            <a:xfrm rot="-5400000">
              <a:off x="2879" y="206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5" name="Oval 141"/>
            <p:cNvSpPr>
              <a:spLocks noChangeArrowheads="1"/>
            </p:cNvSpPr>
            <p:nvPr/>
          </p:nvSpPr>
          <p:spPr bwMode="auto">
            <a:xfrm rot="-5400000">
              <a:off x="2735" y="206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6" name="Oval 142"/>
            <p:cNvSpPr>
              <a:spLocks noChangeArrowheads="1"/>
            </p:cNvSpPr>
            <p:nvPr/>
          </p:nvSpPr>
          <p:spPr bwMode="auto">
            <a:xfrm rot="-5400000">
              <a:off x="2592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7" name="Oval 143"/>
            <p:cNvSpPr>
              <a:spLocks noChangeArrowheads="1"/>
            </p:cNvSpPr>
            <p:nvPr/>
          </p:nvSpPr>
          <p:spPr bwMode="auto">
            <a:xfrm rot="-5400000">
              <a:off x="1776" y="13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8" name="Oval 144"/>
            <p:cNvSpPr>
              <a:spLocks noChangeArrowheads="1"/>
            </p:cNvSpPr>
            <p:nvPr/>
          </p:nvSpPr>
          <p:spPr bwMode="auto">
            <a:xfrm rot="-5400000">
              <a:off x="1920" y="15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9" name="Oval 145"/>
            <p:cNvSpPr>
              <a:spLocks noChangeArrowheads="1"/>
            </p:cNvSpPr>
            <p:nvPr/>
          </p:nvSpPr>
          <p:spPr bwMode="auto">
            <a:xfrm rot="-5400000">
              <a:off x="1776" y="15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0" name="Oval 146"/>
            <p:cNvSpPr>
              <a:spLocks noChangeArrowheads="1"/>
            </p:cNvSpPr>
            <p:nvPr/>
          </p:nvSpPr>
          <p:spPr bwMode="auto">
            <a:xfrm rot="-5400000">
              <a:off x="2256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1" name="Oval 147"/>
            <p:cNvSpPr>
              <a:spLocks noChangeArrowheads="1"/>
            </p:cNvSpPr>
            <p:nvPr/>
          </p:nvSpPr>
          <p:spPr bwMode="auto">
            <a:xfrm rot="-5400000">
              <a:off x="2112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2" name="Oval 148"/>
            <p:cNvSpPr>
              <a:spLocks noChangeArrowheads="1"/>
            </p:cNvSpPr>
            <p:nvPr/>
          </p:nvSpPr>
          <p:spPr bwMode="auto">
            <a:xfrm rot="-5400000">
              <a:off x="2400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3" name="Oval 149"/>
            <p:cNvSpPr>
              <a:spLocks noChangeArrowheads="1"/>
            </p:cNvSpPr>
            <p:nvPr/>
          </p:nvSpPr>
          <p:spPr bwMode="auto">
            <a:xfrm rot="-5400000">
              <a:off x="1872" y="14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4" name="Oval 150"/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5" name="Oval 151"/>
            <p:cNvSpPr>
              <a:spLocks noChangeArrowheads="1"/>
            </p:cNvSpPr>
            <p:nvPr/>
          </p:nvSpPr>
          <p:spPr bwMode="auto">
            <a:xfrm>
              <a:off x="211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6" name="Oval 152"/>
            <p:cNvSpPr>
              <a:spLocks noChangeArrowheads="1"/>
            </p:cNvSpPr>
            <p:nvPr/>
          </p:nvSpPr>
          <p:spPr bwMode="auto">
            <a:xfrm rot="-5400000">
              <a:off x="2591" y="177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7" name="Oval 153"/>
            <p:cNvSpPr>
              <a:spLocks noChangeArrowheads="1"/>
            </p:cNvSpPr>
            <p:nvPr/>
          </p:nvSpPr>
          <p:spPr bwMode="auto">
            <a:xfrm rot="-5400000">
              <a:off x="2639" y="19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8" name="Oval 154"/>
            <p:cNvSpPr>
              <a:spLocks noChangeArrowheads="1"/>
            </p:cNvSpPr>
            <p:nvPr/>
          </p:nvSpPr>
          <p:spPr bwMode="auto">
            <a:xfrm rot="-5400000">
              <a:off x="2735" y="187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19" name="Group 155"/>
          <p:cNvGrpSpPr>
            <a:grpSpLocks/>
          </p:cNvGrpSpPr>
          <p:nvPr/>
        </p:nvGrpSpPr>
        <p:grpSpPr bwMode="auto">
          <a:xfrm>
            <a:off x="2514600" y="1981200"/>
            <a:ext cx="3733800" cy="2438400"/>
            <a:chOff x="1584" y="1248"/>
            <a:chExt cx="2352" cy="1536"/>
          </a:xfrm>
        </p:grpSpPr>
        <p:sp>
          <p:nvSpPr>
            <p:cNvPr id="37020" name="Oval 156"/>
            <p:cNvSpPr>
              <a:spLocks noChangeArrowheads="1"/>
            </p:cNvSpPr>
            <p:nvPr/>
          </p:nvSpPr>
          <p:spPr bwMode="auto">
            <a:xfrm rot="-1066936">
              <a:off x="1728" y="1248"/>
              <a:ext cx="864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21" name="Oval 157"/>
            <p:cNvSpPr>
              <a:spLocks noChangeArrowheads="1"/>
            </p:cNvSpPr>
            <p:nvPr/>
          </p:nvSpPr>
          <p:spPr bwMode="auto">
            <a:xfrm rot="-1981902">
              <a:off x="1584" y="1776"/>
              <a:ext cx="2352" cy="6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22" name="Oval 158"/>
            <p:cNvSpPr>
              <a:spLocks noChangeArrowheads="1"/>
            </p:cNvSpPr>
            <p:nvPr/>
          </p:nvSpPr>
          <p:spPr bwMode="auto">
            <a:xfrm>
              <a:off x="3360" y="254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1142999" y="5638800"/>
            <a:ext cx="721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No</a:t>
            </a:r>
            <a:r>
              <a:rPr lang="en-US" sz="2400" dirty="0" smtClean="0">
                <a:solidFill>
                  <a:srgbClr val="FF6600"/>
                </a:solidFill>
              </a:rPr>
              <a:t> supervision: only given data and want to find natural groupings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6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osine </a:t>
            </a:r>
            <a:r>
              <a:rPr lang="en-US" dirty="0"/>
              <a:t>S</a:t>
            </a:r>
            <a:r>
              <a:rPr lang="en-US" dirty="0" smtClean="0"/>
              <a:t>imilarity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79" y="84179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838200" y="1709738"/>
          <a:ext cx="60261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Equation" r:id="rId3" imgW="2794000" imgH="660400" progId="Equation.3">
                  <p:embed/>
                </p:oleObj>
              </mc:Choice>
              <mc:Fallback>
                <p:oleObj name="Equation" r:id="rId3" imgW="2794000" imgH="660400" progId="Equation.3">
                  <p:embed/>
                  <p:pic>
                    <p:nvPicPr>
                      <p:cNvPr id="5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09738"/>
                        <a:ext cx="6026150" cy="1423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457200" y="41148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457200" y="64008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457200" y="4648200"/>
            <a:ext cx="914400" cy="1752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457200" y="5562600"/>
            <a:ext cx="33528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457200" y="4191000"/>
            <a:ext cx="3048000" cy="22098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5575300" y="4343400"/>
            <a:ext cx="0" cy="228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575300" y="6629400"/>
            <a:ext cx="29718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575300" y="5791200"/>
            <a:ext cx="444500" cy="8382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5575300" y="6400800"/>
            <a:ext cx="901700" cy="228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5575300" y="6096000"/>
            <a:ext cx="749300" cy="5334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6" name="Right Arrow 15"/>
          <p:cNvSpPr/>
          <p:nvPr/>
        </p:nvSpPr>
        <p:spPr bwMode="auto">
          <a:xfrm>
            <a:off x="4343400" y="5257800"/>
            <a:ext cx="609600" cy="5334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1000" y="3270870"/>
            <a:ext cx="3463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correlated with the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angle between two vectors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8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osine </a:t>
            </a:r>
            <a:r>
              <a:rPr lang="en-US" dirty="0"/>
              <a:t>D</a:t>
            </a:r>
            <a:r>
              <a:rPr lang="en-US" dirty="0" smtClean="0"/>
              <a:t>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>
            <a:normAutofit/>
          </a:bodyPr>
          <a:lstStyle/>
          <a:p>
            <a:r>
              <a:rPr lang="en-US" dirty="0"/>
              <a:t>Cosine similarity returns a value between 0 (not similar) and 1 (similar)</a:t>
            </a:r>
          </a:p>
          <a:p>
            <a:endParaRPr lang="en-US" dirty="0"/>
          </a:p>
          <a:p>
            <a:r>
              <a:rPr lang="en-US" dirty="0"/>
              <a:t>We want cosine </a:t>
            </a:r>
            <a:r>
              <a:rPr lang="en-US" dirty="0" smtClean="0"/>
              <a:t>distance: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Useful </a:t>
            </a:r>
            <a:r>
              <a:rPr lang="en-US" dirty="0"/>
              <a:t>for text and many other data </a:t>
            </a:r>
            <a:r>
              <a:rPr lang="en-US" dirty="0" smtClean="0"/>
              <a:t>sets</a:t>
            </a:r>
          </a:p>
          <a:p>
            <a:r>
              <a:rPr lang="en-US" i="1" dirty="0" smtClean="0"/>
              <a:t>Now, back to k-means…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057825"/>
              </p:ext>
            </p:extLst>
          </p:nvPr>
        </p:nvGraphicFramePr>
        <p:xfrm>
          <a:off x="2667000" y="3962400"/>
          <a:ext cx="388730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0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962400"/>
                        <a:ext cx="3887304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6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K-means Cost Function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439863" y="1736725"/>
            <a:ext cx="6588125" cy="2546350"/>
            <a:chOff x="930" y="1298"/>
            <a:chExt cx="4150" cy="1604"/>
          </a:xfrm>
        </p:grpSpPr>
        <p:sp>
          <p:nvSpPr>
            <p:cNvPr id="18438" name="Text Box 6"/>
            <p:cNvSpPr txBox="1">
              <a:spLocks noChangeArrowheads="1"/>
            </p:cNvSpPr>
            <p:nvPr/>
          </p:nvSpPr>
          <p:spPr bwMode="auto">
            <a:xfrm>
              <a:off x="3901" y="2568"/>
              <a:ext cx="11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>
                  <a:solidFill>
                    <a:srgbClr val="0099FF"/>
                  </a:solidFill>
                  <a:latin typeface="Comic Sans MS" pitchFamily="66" charset="0"/>
                </a:rPr>
                <a:t>prototypes</a:t>
              </a:r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930" y="2614"/>
              <a:ext cx="17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 dirty="0">
                  <a:solidFill>
                    <a:srgbClr val="0099FF"/>
                  </a:solidFill>
                  <a:latin typeface="Comic Sans MS" pitchFamily="66" charset="0"/>
                </a:rPr>
                <a:t>responsibilities</a:t>
              </a:r>
            </a:p>
          </p:txBody>
        </p:sp>
        <p:pic>
          <p:nvPicPr>
            <p:cNvPr id="18440" name="Picture 8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" y="1822"/>
              <a:ext cx="2477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441" name="Text Box 9"/>
            <p:cNvSpPr txBox="1">
              <a:spLocks noChangeArrowheads="1"/>
            </p:cNvSpPr>
            <p:nvPr/>
          </p:nvSpPr>
          <p:spPr bwMode="auto">
            <a:xfrm>
              <a:off x="3425" y="1298"/>
              <a:ext cx="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>
                  <a:solidFill>
                    <a:srgbClr val="0099FF"/>
                  </a:solidFill>
                  <a:latin typeface="Comic Sans MS" pitchFamily="66" charset="0"/>
                </a:rPr>
                <a:t>data</a:t>
              </a:r>
            </a:p>
          </p:txBody>
        </p:sp>
        <p:sp>
          <p:nvSpPr>
            <p:cNvPr id="18442" name="Freeform 10"/>
            <p:cNvSpPr>
              <a:spLocks/>
            </p:cNvSpPr>
            <p:nvPr/>
          </p:nvSpPr>
          <p:spPr bwMode="auto">
            <a:xfrm>
              <a:off x="2427" y="2296"/>
              <a:ext cx="341" cy="431"/>
            </a:xfrm>
            <a:custGeom>
              <a:avLst/>
              <a:gdLst>
                <a:gd name="T0" fmla="*/ 0 w 408"/>
                <a:gd name="T1" fmla="*/ 431 h 386"/>
                <a:gd name="T2" fmla="*/ 227 w 408"/>
                <a:gd name="T3" fmla="*/ 279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3" name="Freeform 11"/>
            <p:cNvSpPr>
              <a:spLocks/>
            </p:cNvSpPr>
            <p:nvPr/>
          </p:nvSpPr>
          <p:spPr bwMode="auto">
            <a:xfrm flipH="1">
              <a:off x="3583" y="2274"/>
              <a:ext cx="341" cy="385"/>
            </a:xfrm>
            <a:custGeom>
              <a:avLst/>
              <a:gdLst>
                <a:gd name="T0" fmla="*/ 0 w 408"/>
                <a:gd name="T1" fmla="*/ 385 h 386"/>
                <a:gd name="T2" fmla="*/ 227 w 408"/>
                <a:gd name="T3" fmla="*/ 249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4" name="Freeform 12"/>
            <p:cNvSpPr>
              <a:spLocks/>
            </p:cNvSpPr>
            <p:nvPr/>
          </p:nvSpPr>
          <p:spPr bwMode="auto">
            <a:xfrm flipH="1" flipV="1">
              <a:off x="3107" y="1457"/>
              <a:ext cx="341" cy="476"/>
            </a:xfrm>
            <a:custGeom>
              <a:avLst/>
              <a:gdLst>
                <a:gd name="T0" fmla="*/ 0 w 408"/>
                <a:gd name="T1" fmla="*/ 476 h 386"/>
                <a:gd name="T2" fmla="*/ 227 w 408"/>
                <a:gd name="T3" fmla="*/ 308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412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Minimizing the Cost Function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GB" altLang="en-US" dirty="0" smtClean="0">
                <a:sym typeface="Symbol" pitchFamily="18" charset="2"/>
              </a:rPr>
              <a:t>E-step: minimize    w.r.t.</a:t>
            </a:r>
          </a:p>
          <a:p>
            <a:pPr lvl="1" eaLnBrk="1" hangingPunct="1"/>
            <a:r>
              <a:rPr lang="en-GB" altLang="en-US" dirty="0" smtClean="0">
                <a:sym typeface="Symbol" pitchFamily="18" charset="2"/>
              </a:rPr>
              <a:t>assigns each data point to nearest prototype</a:t>
            </a:r>
            <a:endParaRPr lang="en-GB" altLang="en-US" dirty="0" smtClean="0"/>
          </a:p>
          <a:p>
            <a:pPr eaLnBrk="1" hangingPunct="1"/>
            <a:r>
              <a:rPr lang="en-GB" altLang="en-US" dirty="0" smtClean="0">
                <a:sym typeface="Symbol" pitchFamily="18" charset="2"/>
              </a:rPr>
              <a:t>M-step: minimize    w.r.t        </a:t>
            </a:r>
          </a:p>
          <a:p>
            <a:pPr lvl="1" eaLnBrk="1" hangingPunct="1"/>
            <a:r>
              <a:rPr lang="en-GB" altLang="en-US" dirty="0" smtClean="0">
                <a:sym typeface="Symbol" pitchFamily="18" charset="2"/>
              </a:rPr>
              <a:t>gives</a:t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r>
              <a:rPr lang="en-GB" altLang="en-US" dirty="0" smtClean="0">
                <a:sym typeface="Symbol" pitchFamily="18" charset="2"/>
              </a:rPr>
              <a:t/>
            </a:r>
            <a:br>
              <a:rPr lang="en-GB" altLang="en-US" dirty="0" smtClean="0">
                <a:sym typeface="Symbol" pitchFamily="18" charset="2"/>
              </a:rPr>
            </a:br>
            <a:endParaRPr lang="en-GB" altLang="en-US" dirty="0" smtClean="0">
              <a:sym typeface="Symbol" pitchFamily="18" charset="2"/>
            </a:endParaRPr>
          </a:p>
          <a:p>
            <a:pPr lvl="1" eaLnBrk="1" hangingPunct="1"/>
            <a:r>
              <a:rPr lang="en-GB" altLang="en-US" dirty="0" smtClean="0">
                <a:sym typeface="Symbol" pitchFamily="18" charset="2"/>
              </a:rPr>
              <a:t>each prototype set to the mean of points in that cluster</a:t>
            </a:r>
          </a:p>
          <a:p>
            <a:pPr eaLnBrk="1" hangingPunct="1"/>
            <a:endParaRPr lang="en-GB" altLang="en-US" dirty="0" smtClean="0">
              <a:sym typeface="Symbol" pitchFamily="18" charset="2"/>
            </a:endParaRPr>
          </a:p>
          <a:p>
            <a:pPr eaLnBrk="1" hangingPunct="1"/>
            <a:r>
              <a:rPr lang="en-GB" altLang="en-US" i="1" dirty="0" smtClean="0">
                <a:sym typeface="Symbol" pitchFamily="18" charset="2"/>
              </a:rPr>
              <a:t>Convergence guaranteed since there is a finite number of possible settings for the responsibilities</a:t>
            </a:r>
          </a:p>
        </p:txBody>
      </p:sp>
      <p:pic>
        <p:nvPicPr>
          <p:cNvPr id="1946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749276"/>
            <a:ext cx="4413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56" y="1676400"/>
            <a:ext cx="1984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2578575"/>
            <a:ext cx="3508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9" y="2590800"/>
            <a:ext cx="19843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276600"/>
            <a:ext cx="2193925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348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i="1" dirty="0">
                <a:sym typeface="Symbol" pitchFamily="18" charset="2"/>
              </a:rPr>
              <a:t>Convergence guaranteed since there is a finite number of possible settings for the responsibilities</a:t>
            </a:r>
          </a:p>
          <a:p>
            <a:endParaRPr lang="en-US" dirty="0" smtClean="0"/>
          </a:p>
          <a:p>
            <a:r>
              <a:rPr lang="en-US" dirty="0"/>
              <a:t>Does this mean that k-means will always find the minimum </a:t>
            </a:r>
            <a:r>
              <a:rPr lang="en-US" dirty="0" smtClean="0"/>
              <a:t>loss assignment?</a:t>
            </a:r>
            <a:endParaRPr lang="en-US" dirty="0"/>
          </a:p>
          <a:p>
            <a:pPr lvl="1"/>
            <a:r>
              <a:rPr lang="en-US" dirty="0" smtClean="0"/>
              <a:t>No! It </a:t>
            </a:r>
            <a:r>
              <a:rPr lang="en-US" dirty="0"/>
              <a:t>will find </a:t>
            </a:r>
            <a:r>
              <a:rPr lang="en-US" dirty="0" smtClean="0"/>
              <a:t>a (local) minimum</a:t>
            </a:r>
            <a:endParaRPr lang="en-US" dirty="0"/>
          </a:p>
          <a:p>
            <a:pPr lvl="1"/>
            <a:r>
              <a:rPr lang="en-US" dirty="0" smtClean="0"/>
              <a:t>k-means </a:t>
            </a:r>
            <a:r>
              <a:rPr lang="en-US" dirty="0"/>
              <a:t>loss function is generally not </a:t>
            </a:r>
            <a:r>
              <a:rPr lang="en-US" dirty="0" smtClean="0"/>
              <a:t>convex</a:t>
            </a:r>
          </a:p>
          <a:p>
            <a:pPr lvl="2"/>
            <a:r>
              <a:rPr lang="en-US" dirty="0" smtClean="0"/>
              <a:t>most </a:t>
            </a:r>
            <a:r>
              <a:rPr lang="en-US" dirty="0"/>
              <a:t>problems </a:t>
            </a:r>
            <a:r>
              <a:rPr lang="en-US" dirty="0" smtClean="0"/>
              <a:t>have many local minima</a:t>
            </a:r>
            <a:endParaRPr lang="en-US" dirty="0"/>
          </a:p>
          <a:p>
            <a:pPr lvl="2"/>
            <a:r>
              <a:rPr lang="en-US" dirty="0" smtClean="0"/>
              <a:t>only </a:t>
            </a:r>
            <a:r>
              <a:rPr lang="en-US" dirty="0"/>
              <a:t>guaranteed to find one of </a:t>
            </a:r>
            <a:r>
              <a:rPr lang="en-US" dirty="0" smtClean="0"/>
              <a:t>them</a:t>
            </a:r>
          </a:p>
          <a:p>
            <a:pPr lvl="2"/>
            <a:endParaRPr lang="en-US" dirty="0" smtClean="0"/>
          </a:p>
          <a:p>
            <a:r>
              <a:rPr lang="en-US" i="1" dirty="0" smtClean="0"/>
              <a:t>One strategy is to run algorithm several times and keep the best (lowest cost) assignment</a:t>
            </a:r>
            <a:endParaRPr lang="en-US" i="1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Algorithm (in a nutshell):</a:t>
            </a:r>
          </a:p>
          <a:p>
            <a:pPr lvl="1"/>
            <a:r>
              <a:rPr lang="en-US" sz="2400" dirty="0" smtClean="0"/>
              <a:t>Start </a:t>
            </a:r>
            <a:r>
              <a:rPr lang="en-US" sz="2400" dirty="0"/>
              <a:t>with some initial cluster centers</a:t>
            </a:r>
          </a:p>
          <a:p>
            <a:pPr lvl="1"/>
            <a:r>
              <a:rPr lang="en-US" sz="2400" dirty="0" smtClean="0"/>
              <a:t>Iterate</a:t>
            </a:r>
            <a:r>
              <a:rPr lang="en-US" sz="2400" dirty="0"/>
              <a:t>:</a:t>
            </a:r>
          </a:p>
          <a:p>
            <a:pPr lvl="2"/>
            <a:r>
              <a:rPr lang="en-US" dirty="0"/>
              <a:t>Assign/cluster each example to closest center</a:t>
            </a:r>
          </a:p>
          <a:p>
            <a:pPr lvl="2"/>
            <a:r>
              <a:rPr lang="en-US" dirty="0"/>
              <a:t>Recalculate centers as the mean of the points in a cluster</a:t>
            </a:r>
          </a:p>
          <a:p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762000" y="1905000"/>
            <a:ext cx="54102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402368" y="6400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097568" y="5791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859568" y="5486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620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840768" y="4038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450368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916968" y="4800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850168" y="4800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8153400" y="5715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4678968" y="4572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02368" y="617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7162800" y="5638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8153400" y="5715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7696200" y="4953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678968" y="45720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823046" y="5827123"/>
            <a:ext cx="380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would happen here?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1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Seed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Results can vary drastically based on random seed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Bad seeds can lead to: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poor convergence rate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convergence to sub-optimal assignments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Common heuristics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/>
              <a:t>Random centers in the space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/>
              <a:t>Randomly pick examples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/>
              <a:t>Points least similar to any existing center </a:t>
            </a:r>
            <a:r>
              <a:rPr lang="en-US" dirty="0" smtClean="0"/>
              <a:t>(e.g., furthest </a:t>
            </a:r>
            <a:r>
              <a:rPr lang="en-US" dirty="0"/>
              <a:t>centers heuristic)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/>
              <a:t>Try out multiple starting points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/>
              <a:t>Initialize with the results of another clustering method</a:t>
            </a:r>
          </a:p>
        </p:txBody>
      </p:sp>
    </p:spTree>
    <p:extLst>
      <p:ext uri="{BB962C8B-B14F-4D97-AF65-F5344CB8AC3E}">
        <p14:creationId xmlns:p14="http://schemas.microsoft.com/office/powerpoint/2010/main" val="10697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Many Clusters?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1524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Number of clusters K must be provided</a:t>
            </a:r>
          </a:p>
          <a:p>
            <a:r>
              <a:rPr lang="en-US" dirty="0"/>
              <a:t>How should we determine the number of clusters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We’ll cover two options…</a:t>
            </a:r>
            <a:endParaRPr lang="en-US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743200" y="2895600"/>
            <a:ext cx="304800" cy="3048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990600" y="3276600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1524000" y="3657600"/>
            <a:ext cx="304800" cy="304800"/>
          </a:xfrm>
          <a:prstGeom prst="ellipse">
            <a:avLst/>
          </a:pr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1066800" y="4038600"/>
            <a:ext cx="304800" cy="304800"/>
          </a:xfrm>
          <a:prstGeom prst="ellipse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62000" y="3657600"/>
            <a:ext cx="304800" cy="3048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3733800"/>
            <a:ext cx="304800" cy="304800"/>
          </a:xfrm>
          <a:prstGeom prst="ellipse">
            <a:avLst/>
          </a:prstGeom>
          <a:solidFill>
            <a:srgbClr val="00A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29718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7315200" y="2895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5562600" y="3276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096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5638800" y="4038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5334000" y="36576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8001000" y="37338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7239000" y="3505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7620000" y="4267200"/>
            <a:ext cx="304800" cy="304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00" y="5029200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many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15200" y="4953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few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724400"/>
            <a:ext cx="2578100" cy="190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724400"/>
            <a:ext cx="2387600" cy="19939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 bwMode="auto">
          <a:xfrm rot="5400000">
            <a:off x="2515394" y="4799806"/>
            <a:ext cx="38100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560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Try </a:t>
            </a:r>
            <a:r>
              <a:rPr lang="en-US" dirty="0"/>
              <a:t>several values and look for the “elbow</a:t>
            </a:r>
            <a:r>
              <a:rPr lang="en-US" dirty="0" smtClean="0"/>
              <a:t>” in the graph of objective function value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990600" y="3124200"/>
            <a:ext cx="6588125" cy="2546350"/>
            <a:chOff x="930" y="1298"/>
            <a:chExt cx="4150" cy="1604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901" y="2568"/>
              <a:ext cx="11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>
                  <a:solidFill>
                    <a:srgbClr val="0099FF"/>
                  </a:solidFill>
                  <a:latin typeface="Comic Sans MS" pitchFamily="66" charset="0"/>
                </a:rPr>
                <a:t>prototypes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930" y="2614"/>
              <a:ext cx="17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 dirty="0">
                  <a:solidFill>
                    <a:srgbClr val="0099FF"/>
                  </a:solidFill>
                  <a:latin typeface="Comic Sans MS" pitchFamily="66" charset="0"/>
                </a:rPr>
                <a:t>responsibilities</a:t>
              </a:r>
            </a:p>
          </p:txBody>
        </p:sp>
        <p:pic>
          <p:nvPicPr>
            <p:cNvPr id="10" name="Picture 8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" y="1822"/>
              <a:ext cx="2477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425" y="1298"/>
              <a:ext cx="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>
                  <a:solidFill>
                    <a:srgbClr val="0099FF"/>
                  </a:solidFill>
                  <a:latin typeface="Comic Sans MS" pitchFamily="66" charset="0"/>
                </a:rPr>
                <a:t>data</a:t>
              </a: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427" y="2296"/>
              <a:ext cx="341" cy="431"/>
            </a:xfrm>
            <a:custGeom>
              <a:avLst/>
              <a:gdLst>
                <a:gd name="T0" fmla="*/ 0 w 408"/>
                <a:gd name="T1" fmla="*/ 431 h 386"/>
                <a:gd name="T2" fmla="*/ 227 w 408"/>
                <a:gd name="T3" fmla="*/ 279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 flipH="1">
              <a:off x="3583" y="2274"/>
              <a:ext cx="341" cy="385"/>
            </a:xfrm>
            <a:custGeom>
              <a:avLst/>
              <a:gdLst>
                <a:gd name="T0" fmla="*/ 0 w 408"/>
                <a:gd name="T1" fmla="*/ 385 h 386"/>
                <a:gd name="T2" fmla="*/ 227 w 408"/>
                <a:gd name="T3" fmla="*/ 249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 flipH="1" flipV="1">
              <a:off x="3107" y="1457"/>
              <a:ext cx="341" cy="476"/>
            </a:xfrm>
            <a:custGeom>
              <a:avLst/>
              <a:gdLst>
                <a:gd name="T0" fmla="*/ 0 w 408"/>
                <a:gd name="T1" fmla="*/ 476 h 386"/>
                <a:gd name="T2" fmla="*/ 227 w 408"/>
                <a:gd name="T3" fmla="*/ 308 h 386"/>
                <a:gd name="T4" fmla="*/ 341 w 408"/>
                <a:gd name="T5" fmla="*/ 0 h 3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86">
                  <a:moveTo>
                    <a:pt x="0" y="386"/>
                  </a:moveTo>
                  <a:cubicBezTo>
                    <a:pt x="102" y="350"/>
                    <a:pt x="204" y="314"/>
                    <a:pt x="272" y="250"/>
                  </a:cubicBezTo>
                  <a:cubicBezTo>
                    <a:pt x="340" y="186"/>
                    <a:pt x="385" y="42"/>
                    <a:pt x="408" y="0"/>
                  </a:cubicBezTo>
                </a:path>
              </a:pathLst>
            </a:custGeom>
            <a:noFill/>
            <a:ln w="28575" cmpd="sng">
              <a:solidFill>
                <a:srgbClr val="0099FF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1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Try a few values for K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362200"/>
            <a:ext cx="39909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64567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Henry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9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Clustering is the most common application for unsupervised learning</a:t>
            </a:r>
          </a:p>
          <a:p>
            <a:pPr lvl="1"/>
            <a:r>
              <a:rPr lang="en-US" sz="2400" dirty="0">
                <a:solidFill>
                  <a:schemeClr val="folHlink"/>
                </a:solidFill>
              </a:rPr>
              <a:t>Clustering</a:t>
            </a:r>
            <a:r>
              <a:rPr lang="en-US" sz="2400" dirty="0"/>
              <a:t>: the process of grouping a set of objects into classes of similar objects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Additionally: learning probabilities/parameters for models</a:t>
            </a:r>
          </a:p>
          <a:p>
            <a:pPr lvl="1"/>
            <a:r>
              <a:rPr lang="en-US" sz="2400" dirty="0" smtClean="0"/>
              <a:t>Learn a translation dictionary</a:t>
            </a:r>
          </a:p>
          <a:p>
            <a:pPr lvl="1"/>
            <a:r>
              <a:rPr lang="en-US" sz="2400" dirty="0" smtClean="0"/>
              <a:t>Learn a grammar for a language</a:t>
            </a:r>
          </a:p>
          <a:p>
            <a:pPr lvl="1"/>
            <a:r>
              <a:rPr lang="en-US" sz="2400" dirty="0" smtClean="0"/>
              <a:t>Learn the social graph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15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When k = 1, the objective function is 873.0</a:t>
            </a:r>
            <a:endParaRPr 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5775" y="2438400"/>
            <a:ext cx="37052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64567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Henry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When k = 2, the objective function is 173.1</a:t>
            </a:r>
            <a:endParaRPr 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276475"/>
            <a:ext cx="3638550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64567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Henry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2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When k = 3, the objective function is 133.6</a:t>
            </a:r>
          </a:p>
          <a:p>
            <a:endParaRPr 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286000"/>
            <a:ext cx="359092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64567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Henry 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75" y="3124200"/>
            <a:ext cx="686752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573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 can plot objective function values for k=1 to 6</a:t>
            </a:r>
          </a:p>
          <a:p>
            <a:r>
              <a:rPr lang="en-US" dirty="0" smtClean="0"/>
              <a:t>The abrupt change at k=2 is highly suggestive of two clusters</a:t>
            </a:r>
          </a:p>
          <a:p>
            <a:r>
              <a:rPr lang="en-US" dirty="0" smtClean="0"/>
              <a:t>“knee finding” or “elbow finding”</a:t>
            </a:r>
          </a:p>
          <a:p>
            <a:r>
              <a:rPr lang="en-US" dirty="0" smtClean="0"/>
              <a:t>Note that the results are not always as clear cut as in this toy example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45671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Henry Lin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76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K: Approach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k-means loss revisited</a:t>
            </a:r>
          </a:p>
          <a:p>
            <a:r>
              <a:rPr lang="en-US" dirty="0"/>
              <a:t>K-means is trying to minimize: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k increases?</a:t>
            </a:r>
          </a:p>
          <a:p>
            <a:pPr lvl="1"/>
            <a:r>
              <a:rPr lang="en-US" dirty="0"/>
              <a:t>Loss goes </a:t>
            </a:r>
            <a:r>
              <a:rPr lang="en-US" dirty="0" smtClean="0"/>
              <a:t>down! (Hmmm….)</a:t>
            </a:r>
          </a:p>
          <a:p>
            <a:pPr lvl="1"/>
            <a:r>
              <a:rPr lang="en-US" dirty="0" smtClean="0"/>
              <a:t>How do we handle decrease in loss with increasing model complexity? </a:t>
            </a:r>
          </a:p>
          <a:p>
            <a:pPr lvl="2"/>
            <a:r>
              <a:rPr lang="en-US" dirty="0" smtClean="0"/>
              <a:t>Regularization </a:t>
            </a:r>
          </a:p>
          <a:p>
            <a:pPr lvl="2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269557"/>
              </p:ext>
            </p:extLst>
          </p:nvPr>
        </p:nvGraphicFramePr>
        <p:xfrm>
          <a:off x="1693863" y="2781300"/>
          <a:ext cx="5756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Equation" r:id="rId3" imgW="3174840" imgH="431640" progId="Equation.3">
                  <p:embed/>
                </p:oleObj>
              </mc:Choice>
              <mc:Fallback>
                <p:oleObj name="Equation" r:id="rId3" imgW="3174840" imgH="431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3863" y="2781300"/>
                        <a:ext cx="5756275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02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K: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5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K-means is trying to minimize: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88332" y="2257174"/>
          <a:ext cx="7022454" cy="937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1" name="Equation" r:id="rId3" imgW="3429000" imgH="457200" progId="Equation.3">
                  <p:embed/>
                </p:oleObj>
              </mc:Choice>
              <mc:Fallback>
                <p:oleObj name="Equation" r:id="rId3" imgW="34290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332" y="2257174"/>
                        <a:ext cx="7022454" cy="937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wn Arrow 5"/>
          <p:cNvSpPr/>
          <p:nvPr/>
        </p:nvSpPr>
        <p:spPr>
          <a:xfrm>
            <a:off x="3796618" y="3207749"/>
            <a:ext cx="695158" cy="1003304"/>
          </a:xfrm>
          <a:prstGeom prst="down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47232" y="449994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2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7232" y="449994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47232" y="526908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3" name="Equation" r:id="rId7" imgW="1447800" imgH="215900" progId="Equation.3">
                  <p:embed/>
                </p:oleObj>
              </mc:Choice>
              <mc:Fallback>
                <p:oleObj name="Equation" r:id="rId7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47232" y="526908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38800" y="4505388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5671" y="5946619"/>
            <a:ext cx="573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effect will this have?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Which will tend to produce smaller k?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29984" y="500218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2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K: </a:t>
            </a:r>
            <a:r>
              <a:rPr lang="en-US" dirty="0" smtClean="0"/>
              <a:t>Regularization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27789" y="2133738"/>
          <a:ext cx="4233820" cy="54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4" name="Equation" r:id="rId3" imgW="1689100" imgH="215900" progId="Equation.3">
                  <p:embed/>
                </p:oleObj>
              </mc:Choice>
              <mc:Fallback>
                <p:oleObj name="Equation" r:id="rId3" imgW="16891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789" y="2133738"/>
                        <a:ext cx="4233820" cy="54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27789" y="2902872"/>
          <a:ext cx="3792663" cy="56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" name="Equation" r:id="rId5" imgW="1447800" imgH="215900" progId="Equation.3">
                  <p:embed/>
                </p:oleObj>
              </mc:Choice>
              <mc:Fallback>
                <p:oleObj name="Equation" r:id="rId5" imgW="14478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7789" y="2902872"/>
                        <a:ext cx="3792663" cy="56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55714" y="2173842"/>
            <a:ext cx="321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(where N = number of points)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749427" y="2635977"/>
            <a:ext cx="261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2 regularization options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27263" y="4144143"/>
            <a:ext cx="853878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577" y="4398209"/>
            <a:ext cx="7575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AIC penalizes increases in K more harshly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Both require a change to the K-means algorithm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Tend to work reasonably well in practice if you don’t know 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K-Means Time </a:t>
            </a:r>
            <a:r>
              <a:rPr lang="en-US" dirty="0"/>
              <a:t>C</a:t>
            </a:r>
            <a:r>
              <a:rPr lang="en-US" dirty="0" smtClean="0"/>
              <a:t>omplexity</a:t>
            </a:r>
            <a:endParaRPr lang="en-US" dirty="0"/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3987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 smtClean="0"/>
              <a:t>Variables: </a:t>
            </a:r>
            <a:r>
              <a:rPr lang="en-US" sz="2400" i="1" dirty="0" smtClean="0"/>
              <a:t>K</a:t>
            </a:r>
            <a:r>
              <a:rPr lang="en-US" sz="2400" dirty="0" smtClean="0"/>
              <a:t> clusters, </a:t>
            </a:r>
            <a:r>
              <a:rPr lang="en-US" sz="2400" i="1" dirty="0" smtClean="0"/>
              <a:t>n</a:t>
            </a:r>
            <a:r>
              <a:rPr lang="en-US" sz="2400" dirty="0" smtClean="0"/>
              <a:t> data points, </a:t>
            </a:r>
            <a:r>
              <a:rPr lang="en-US" sz="2400" i="1" dirty="0" smtClean="0"/>
              <a:t>m</a:t>
            </a:r>
            <a:r>
              <a:rPr lang="en-US" sz="2400" dirty="0" smtClean="0"/>
              <a:t> features/dimensions, </a:t>
            </a:r>
            <a:r>
              <a:rPr lang="en-US" sz="2400" i="1" dirty="0" smtClean="0"/>
              <a:t>I</a:t>
            </a:r>
            <a:r>
              <a:rPr lang="en-US" sz="2400" dirty="0" smtClean="0"/>
              <a:t> iterations</a:t>
            </a:r>
          </a:p>
          <a:p>
            <a:pPr marL="0" indent="0" eaLnBrk="1" hangingPunct="1">
              <a:buNone/>
            </a:pPr>
            <a:endParaRPr lang="en-US" sz="2400" dirty="0" smtClean="0"/>
          </a:p>
          <a:p>
            <a:pPr marL="0" indent="0" eaLnBrk="1" hangingPunct="1">
              <a:buNone/>
            </a:pPr>
            <a:r>
              <a:rPr lang="en-US" sz="2400" dirty="0" smtClean="0"/>
              <a:t>What is the runtime complexity?</a:t>
            </a:r>
          </a:p>
          <a:p>
            <a:pPr lvl="1" eaLnBrk="1" hangingPunct="1"/>
            <a:r>
              <a:rPr lang="en-US" sz="2000" dirty="0" smtClean="0"/>
              <a:t>Computing </a:t>
            </a:r>
            <a:r>
              <a:rPr lang="en-US" sz="2000" dirty="0"/>
              <a:t>distance between two</a:t>
            </a:r>
            <a:r>
              <a:rPr lang="en-US" sz="2000" dirty="0" smtClean="0"/>
              <a:t> points </a:t>
            </a:r>
            <a:r>
              <a:rPr lang="en-US" sz="2000" dirty="0"/>
              <a:t>is </a:t>
            </a:r>
            <a:r>
              <a:rPr lang="en-US" sz="2000" b="1" dirty="0"/>
              <a:t>O</a:t>
            </a:r>
            <a:r>
              <a:rPr lang="en-US" sz="2000" b="1" i="1" dirty="0"/>
              <a:t>(m</a:t>
            </a:r>
            <a:r>
              <a:rPr lang="en-US" sz="2000" b="1" i="1" dirty="0" smtClean="0"/>
              <a:t>)</a:t>
            </a:r>
            <a:endParaRPr lang="en-US" sz="2000" b="1" dirty="0"/>
          </a:p>
          <a:p>
            <a:pPr lvl="1" eaLnBrk="1" hangingPunct="1"/>
            <a:r>
              <a:rPr lang="en-US" sz="2000" dirty="0"/>
              <a:t>Reassigning clusters: </a:t>
            </a:r>
            <a:r>
              <a:rPr lang="en-US" sz="2000" dirty="0" err="1"/>
              <a:t>O</a:t>
            </a:r>
            <a:r>
              <a:rPr lang="en-US" sz="2000" i="1" dirty="0" err="1"/>
              <a:t>(Kn</a:t>
            </a:r>
            <a:r>
              <a:rPr lang="en-US" sz="2000" i="1" dirty="0"/>
              <a:t>)</a:t>
            </a:r>
            <a:r>
              <a:rPr lang="en-US" sz="2000" dirty="0"/>
              <a:t> distance computations, or </a:t>
            </a:r>
            <a:r>
              <a:rPr lang="en-US" sz="2000" b="1" dirty="0" err="1"/>
              <a:t>O</a:t>
            </a:r>
            <a:r>
              <a:rPr lang="en-US" sz="2000" b="1" i="1" dirty="0" err="1"/>
              <a:t>(Knm</a:t>
            </a:r>
            <a:r>
              <a:rPr lang="en-US" sz="2000" b="1" i="1" dirty="0" smtClean="0"/>
              <a:t>)</a:t>
            </a:r>
          </a:p>
          <a:p>
            <a:pPr lvl="1" eaLnBrk="1" hangingPunct="1"/>
            <a:r>
              <a:rPr lang="en-US" sz="2000" dirty="0"/>
              <a:t>Computing </a:t>
            </a:r>
            <a:r>
              <a:rPr lang="en-US" sz="2000" dirty="0" err="1"/>
              <a:t>centroids</a:t>
            </a:r>
            <a:r>
              <a:rPr lang="en-US" sz="2000" dirty="0"/>
              <a:t>: Each</a:t>
            </a:r>
            <a:r>
              <a:rPr lang="en-US" sz="2000" dirty="0" smtClean="0"/>
              <a:t> points gets </a:t>
            </a:r>
            <a:r>
              <a:rPr lang="en-US" sz="2000" dirty="0"/>
              <a:t>added once to some </a:t>
            </a:r>
            <a:r>
              <a:rPr lang="en-US" sz="2000" dirty="0" err="1"/>
              <a:t>centroid</a:t>
            </a:r>
            <a:r>
              <a:rPr lang="en-US" sz="2000" dirty="0"/>
              <a:t>: </a:t>
            </a:r>
            <a:r>
              <a:rPr lang="en-US" sz="2000" b="1" dirty="0" err="1"/>
              <a:t>O</a:t>
            </a:r>
            <a:r>
              <a:rPr lang="en-US" sz="2000" b="1" i="1" dirty="0" err="1"/>
              <a:t>(nm</a:t>
            </a:r>
            <a:r>
              <a:rPr lang="en-US" sz="2000" b="1" i="1" dirty="0" smtClean="0"/>
              <a:t>)</a:t>
            </a:r>
          </a:p>
          <a:p>
            <a:pPr lvl="1" eaLnBrk="1" hangingPunct="1"/>
            <a:r>
              <a:rPr lang="en-US" sz="2000" dirty="0" smtClean="0"/>
              <a:t>Both steps for </a:t>
            </a:r>
            <a:r>
              <a:rPr lang="en-US" sz="2000" i="1" dirty="0"/>
              <a:t>I</a:t>
            </a:r>
            <a:r>
              <a:rPr lang="en-US" sz="2000" dirty="0"/>
              <a:t> iterations:  </a:t>
            </a:r>
            <a:r>
              <a:rPr lang="en-US" sz="2000" b="1" dirty="0"/>
              <a:t>O</a:t>
            </a:r>
            <a:r>
              <a:rPr lang="en-US" sz="2000" b="1" i="1" dirty="0"/>
              <a:t>(</a:t>
            </a:r>
            <a:r>
              <a:rPr lang="en-US" sz="2000" b="1" i="1" dirty="0" err="1" smtClean="0"/>
              <a:t>Iknm</a:t>
            </a:r>
            <a:r>
              <a:rPr lang="en-US" sz="2000" b="1" i="1" dirty="0" smtClean="0"/>
              <a:t>)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805451"/>
            <a:ext cx="785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In practice, K-means converges quickly and is fairly fast </a:t>
            </a:r>
            <a:endParaRPr lang="en-US" sz="2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What Is A Good </a:t>
            </a:r>
            <a:r>
              <a:rPr lang="en-US" dirty="0" smtClean="0"/>
              <a:t>Clustering Assignment?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/>
              <a:t>good clustering will </a:t>
            </a:r>
            <a:r>
              <a:rPr lang="en-US" sz="2800" dirty="0" smtClean="0"/>
              <a:t>produce:</a:t>
            </a:r>
            <a:endParaRPr lang="en-US" sz="2800" dirty="0"/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High </a:t>
            </a:r>
            <a:r>
              <a:rPr lang="en-US" u="sng" dirty="0" smtClean="0">
                <a:ea typeface="ＭＳ Ｐゴシック" charset="-128"/>
              </a:rPr>
              <a:t>intra-class</a:t>
            </a:r>
            <a:r>
              <a:rPr lang="en-US" dirty="0" smtClean="0">
                <a:ea typeface="ＭＳ Ｐゴシック" charset="-128"/>
              </a:rPr>
              <a:t> (i.e., intra-cluster</a:t>
            </a:r>
            <a:r>
              <a:rPr lang="en-US" dirty="0">
                <a:ea typeface="ＭＳ Ｐゴシック" charset="-128"/>
              </a:rPr>
              <a:t>) </a:t>
            </a:r>
            <a:r>
              <a:rPr lang="en-US" dirty="0" smtClean="0">
                <a:ea typeface="ＭＳ Ｐゴシック" charset="-128"/>
              </a:rPr>
              <a:t>similarity</a:t>
            </a:r>
            <a:endParaRPr lang="en-US" dirty="0">
              <a:ea typeface="ＭＳ Ｐゴシック" charset="-128"/>
            </a:endParaRP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Low </a:t>
            </a:r>
            <a:r>
              <a:rPr lang="en-US" u="sng" dirty="0">
                <a:ea typeface="ＭＳ Ｐゴシック" charset="-128"/>
              </a:rPr>
              <a:t>inter-class</a:t>
            </a:r>
            <a:r>
              <a:rPr lang="en-US" dirty="0">
                <a:ea typeface="ＭＳ Ｐゴシック" charset="-128"/>
              </a:rPr>
              <a:t> </a:t>
            </a:r>
            <a:r>
              <a:rPr lang="en-US" dirty="0" smtClean="0">
                <a:ea typeface="ＭＳ Ｐゴシック" charset="-128"/>
              </a:rPr>
              <a:t>similarity</a:t>
            </a:r>
          </a:p>
          <a:p>
            <a:pPr lvl="1" eaLnBrk="1" hangingPunct="1"/>
            <a:endParaRPr lang="en-US" dirty="0" smtClean="0">
              <a:ea typeface="ＭＳ Ｐゴシック" charset="-128"/>
            </a:endParaRPr>
          </a:p>
          <a:p>
            <a:r>
              <a:rPr lang="en-US" dirty="0"/>
              <a:t>How should we evaluate clustering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Common approach: use labeled data</a:t>
            </a:r>
          </a:p>
          <a:p>
            <a:pPr lvl="2"/>
            <a:r>
              <a:rPr lang="en-US" dirty="0" smtClean="0"/>
              <a:t>Cluster input data (without labels)</a:t>
            </a:r>
          </a:p>
          <a:p>
            <a:pPr lvl="2"/>
            <a:r>
              <a:rPr lang="en-US" dirty="0" smtClean="0"/>
              <a:t>Check to see if clusters reproduce class partitions</a:t>
            </a:r>
            <a:endParaRPr lang="en-US" dirty="0"/>
          </a:p>
          <a:p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69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Evaluating Clustering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57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 smtClean="0">
                <a:solidFill>
                  <a:srgbClr val="0000FF"/>
                </a:solidFill>
                <a:ea typeface="Arial" charset="0"/>
                <a:cs typeface="Arial" charset="0"/>
              </a:rPr>
              <a:t>Purity:</a:t>
            </a:r>
            <a:r>
              <a:rPr lang="en-US" sz="2400" dirty="0" smtClean="0">
                <a:ea typeface="Arial" charset="0"/>
                <a:cs typeface="Arial" charset="0"/>
              </a:rPr>
              <a:t> </a:t>
            </a:r>
            <a:r>
              <a:rPr lang="en-US" altLang="ja-JP" sz="2400" dirty="0" smtClean="0"/>
              <a:t>the proportion of the dominant class in the cluster</a:t>
            </a:r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809625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429000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351588" y="24765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339966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sz="2800">
                <a:solidFill>
                  <a:srgbClr val="339966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eaLnBrk="0" hangingPunct="0"/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lang="en-US" sz="28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</a:t>
            </a:r>
            <a:endParaRPr lang="en-US" sz="280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62063" y="4519613"/>
            <a:ext cx="1063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76663" y="4519613"/>
            <a:ext cx="1330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23075" y="4519613"/>
            <a:ext cx="1260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91911" y="52578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91911" y="57321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69686" y="61893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9800" y="5791200"/>
            <a:ext cx="2023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Overall purity?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4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-17463"/>
            <a:ext cx="8153400" cy="990601"/>
          </a:xfrm>
        </p:spPr>
        <p:txBody>
          <a:bodyPr/>
          <a:lstStyle/>
          <a:p>
            <a:pPr algn="ctr"/>
            <a:r>
              <a:rPr lang="en-US" dirty="0"/>
              <a:t>Face Clustering</a:t>
            </a:r>
          </a:p>
        </p:txBody>
      </p:sp>
      <p:pic>
        <p:nvPicPr>
          <p:cNvPr id="12292" name="Picture 4" descr="Slide1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34732" y="812800"/>
            <a:ext cx="7467600" cy="5600700"/>
          </a:xfrm>
          <a:ln/>
        </p:spPr>
      </p:pic>
    </p:spTree>
    <p:extLst>
      <p:ext uri="{BB962C8B-B14F-4D97-AF65-F5344CB8AC3E}">
        <p14:creationId xmlns:p14="http://schemas.microsoft.com/office/powerpoint/2010/main" val="376544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77724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Cluster </a:t>
            </a:r>
            <a:r>
              <a:rPr lang="en-US" dirty="0"/>
              <a:t>average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Weighted average: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733800" y="3886200"/>
          <a:ext cx="20129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6" name="Equation" r:id="rId3" imgW="1117600" imgH="558800" progId="Equation.3">
                  <p:embed/>
                </p:oleObj>
              </mc:Choice>
              <mc:Fallback>
                <p:oleObj name="Equation" r:id="rId3" imgW="1117600" imgH="558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3886200"/>
                        <a:ext cx="201295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362200" y="1752600"/>
            <a:ext cx="4822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Cluster I: Purity = 1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/4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(max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(3,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1, 0)) = 3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362200" y="2226966"/>
            <a:ext cx="4559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II: Purity = 1/6 (max(1, 4, 1)) = 4/6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2339975" y="2684166"/>
            <a:ext cx="464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Cluster III: Purity = 1/5 (max(2, 0, 3)) = 3/5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810000" y="5638800"/>
          <a:ext cx="41862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7" name="Equation" r:id="rId5" imgW="2324100" imgH="558800" progId="Equation.3">
                  <p:embed/>
                </p:oleObj>
              </mc:Choice>
              <mc:Fallback>
                <p:oleObj name="Equation" r:id="rId5" imgW="2324100" imgH="5588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0" y="5638800"/>
                        <a:ext cx="4186238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4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Purity isn’t perfect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828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876800" y="2209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362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86000" y="3429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19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048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200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124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81600" y="2895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10200" y="2590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34000" y="3429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67400" y="2743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91200" y="3505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667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172200" y="3505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66585" y="4876800"/>
            <a:ext cx="56108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Which is better based on purity?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Which </a:t>
            </a:r>
            <a:r>
              <a:rPr lang="en-US" sz="2800" dirty="0"/>
              <a:t>do you think is better?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Ideas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17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Entropy</a:t>
            </a:r>
            <a:endParaRPr lang="en-US" sz="3600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/>
              <a:t>Average</a:t>
            </a:r>
            <a:r>
              <a:rPr lang="en-US" b="1" dirty="0" smtClean="0">
                <a:solidFill>
                  <a:srgbClr val="0000FF"/>
                </a:solidFill>
              </a:rPr>
              <a:t> entropy</a:t>
            </a:r>
            <a:r>
              <a:rPr lang="en-US" dirty="0" smtClean="0"/>
              <a:t> of classes in clusters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752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800600" y="3352800"/>
            <a:ext cx="1905000" cy="1981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09800" y="45720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743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971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124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048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05400" y="40386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334000" y="3733800"/>
            <a:ext cx="152400" cy="152400"/>
          </a:xfrm>
          <a:prstGeom prst="ellipse">
            <a:avLst/>
          </a:prstGeom>
          <a:solidFill>
            <a:srgbClr val="FF0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45720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791200" y="3886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464820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38100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rgbClr val="0000FF"/>
          </a:solidFill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414085" y="5948363"/>
          <a:ext cx="2957749" cy="363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8" name="Equation" r:id="rId3" imgW="1651000" imgH="203200" progId="Equation.3">
                  <p:embed/>
                </p:oleObj>
              </mc:Choice>
              <mc:Fallback>
                <p:oleObj name="Equation" r:id="rId3" imgW="1651000" imgH="2032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85" y="5948363"/>
                        <a:ext cx="2957749" cy="363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3825720" y="5943600"/>
          <a:ext cx="5096940" cy="36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9" name="Equation" r:id="rId5" imgW="2806700" imgH="203200" progId="Equation.3">
                  <p:embed/>
                </p:oleObj>
              </mc:Choice>
              <mc:Fallback>
                <p:oleObj name="Equation" r:id="rId5" imgW="2806700" imgH="203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720" y="5943600"/>
                        <a:ext cx="5096940" cy="36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577043" y="2417762"/>
          <a:ext cx="6017529" cy="81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0" name="Equation" r:id="rId7" imgW="2717800" imgH="368300" progId="Equation.3">
                  <p:embed/>
                </p:oleObj>
              </mc:Choice>
              <mc:Fallback>
                <p:oleObj name="Equation" r:id="rId7" imgW="2717800" imgH="3683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043" y="2417762"/>
                        <a:ext cx="6017529" cy="817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Remaining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The last two issues are not as obvious</a:t>
            </a:r>
          </a:p>
          <a:p>
            <a:endParaRPr lang="en-US" dirty="0" smtClean="0"/>
          </a:p>
          <a:p>
            <a:r>
              <a:rPr lang="en-US" dirty="0" smtClean="0"/>
              <a:t>K-Means assumes a spherical distribution</a:t>
            </a:r>
          </a:p>
          <a:p>
            <a:r>
              <a:rPr lang="en-US" dirty="0" smtClean="0"/>
              <a:t>Hard assignments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mall change in data point can switch it to a different cluster</a:t>
            </a:r>
          </a:p>
          <a:p>
            <a:pPr lvl="2"/>
            <a:endParaRPr lang="en-US" dirty="0" smtClean="0"/>
          </a:p>
          <a:p>
            <a:r>
              <a:rPr lang="en-US" i="1" dirty="0" smtClean="0"/>
              <a:t>Can both be addressed with Gaussian Mixture Models…</a:t>
            </a:r>
          </a:p>
        </p:txBody>
      </p:sp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Data generated from mixture of Gaussians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Latent variables: Correspondence between Data Items and Gaussians</a:t>
            </a:r>
          </a:p>
        </p:txBody>
      </p:sp>
      <p:pic>
        <p:nvPicPr>
          <p:cNvPr id="50180" name="Picture 4" descr="two-gaussia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438400"/>
            <a:ext cx="4278313" cy="20367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Gaussian Review</a:t>
            </a:r>
            <a:endParaRPr lang="en-GB" altLang="en-US" dirty="0" smtClean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cxnSp>
        <p:nvCxnSpPr>
          <p:cNvPr id="21" name="Elbow Connector 20"/>
          <p:cNvCxnSpPr/>
          <p:nvPr/>
        </p:nvCxnSpPr>
        <p:spPr>
          <a:xfrm>
            <a:off x="5037165" y="2709657"/>
            <a:ext cx="1211235" cy="218209"/>
          </a:xfrm>
          <a:prstGeom prst="bentConnector3">
            <a:avLst>
              <a:gd name="adj1" fmla="val -3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48400" y="274320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Mean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95182" y="2394466"/>
            <a:ext cx="4532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48400" y="2209800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Covariance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720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57400"/>
            <a:ext cx="3548757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5" name="Picture 3" descr="http://upload.wikimedia.org/wikipedia/commons/c/ce/Gaussian_2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8189" y="3429000"/>
            <a:ext cx="3892411" cy="2971800"/>
          </a:xfrm>
          <a:prstGeom prst="rect">
            <a:avLst/>
          </a:prstGeom>
          <a:noFill/>
        </p:spPr>
      </p:pic>
      <p:pic>
        <p:nvPicPr>
          <p:cNvPr id="172039" name="Picture 7" descr="File:Gaussian profile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581400"/>
            <a:ext cx="3962400" cy="2971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914400" y="32766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81600" y="32766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3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6" name="Picture 4" descr="pdfestimat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5" t="7937" r="7819" b="50000"/>
          <a:stretch/>
        </p:blipFill>
        <p:spPr bwMode="auto">
          <a:xfrm>
            <a:off x="2057400" y="2209800"/>
            <a:ext cx="4791000" cy="363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Gaussian Mixtures</a:t>
            </a:r>
            <a:endParaRPr lang="en-GB" altLang="en-US" smtClean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Combining Gaussians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</p:txBody>
      </p:sp>
      <p:pic>
        <p:nvPicPr>
          <p:cNvPr id="30728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72614"/>
            <a:ext cx="385603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Elbow Connector 2"/>
          <p:cNvCxnSpPr/>
          <p:nvPr/>
        </p:nvCxnSpPr>
        <p:spPr>
          <a:xfrm flipV="1">
            <a:off x="3966600" y="2330784"/>
            <a:ext cx="2461145" cy="436418"/>
          </a:xfrm>
          <a:prstGeom prst="bentConnector3">
            <a:avLst>
              <a:gd name="adj1" fmla="val 4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27745" y="2134450"/>
            <a:ext cx="23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Mixing Coefficients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>
            <a:off x="5216510" y="3147747"/>
            <a:ext cx="1211235" cy="218209"/>
          </a:xfrm>
          <a:prstGeom prst="bentConnector3">
            <a:avLst>
              <a:gd name="adj1" fmla="val -3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7745" y="318129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Mean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822127" y="2814733"/>
            <a:ext cx="6056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27745" y="2630067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Covariance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3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Gaussian Mixtures</a:t>
            </a:r>
            <a:endParaRPr lang="en-GB" altLang="en-US" smtClean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/>
              <a:t>Combining Gaussians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 eaLnBrk="1" hangingPunct="1"/>
            <a:r>
              <a:rPr lang="en-US" altLang="en-US" dirty="0" smtClean="0"/>
              <a:t>Normalization and positivity require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 eaLnBrk="1" hangingPunct="1"/>
            <a:r>
              <a:rPr lang="en-US" altLang="en-US" dirty="0" smtClean="0"/>
              <a:t>Can interpret the mixing coefficients as prior probabilities</a:t>
            </a:r>
          </a:p>
        </p:txBody>
      </p:sp>
      <p:pic>
        <p:nvPicPr>
          <p:cNvPr id="3072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5668962"/>
            <a:ext cx="3246437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916363"/>
            <a:ext cx="3795712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8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63762"/>
            <a:ext cx="385603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Elbow Connector 2"/>
          <p:cNvCxnSpPr/>
          <p:nvPr/>
        </p:nvCxnSpPr>
        <p:spPr>
          <a:xfrm flipV="1">
            <a:off x="4271400" y="2121932"/>
            <a:ext cx="2461145" cy="436418"/>
          </a:xfrm>
          <a:prstGeom prst="bentConnector3">
            <a:avLst>
              <a:gd name="adj1" fmla="val 4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32545" y="1925598"/>
            <a:ext cx="23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Mixing Coefficients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>
            <a:off x="5521310" y="2938895"/>
            <a:ext cx="1211235" cy="218209"/>
          </a:xfrm>
          <a:prstGeom prst="bentConnector3">
            <a:avLst>
              <a:gd name="adj1" fmla="val -3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32545" y="297243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Mean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26927" y="2605881"/>
            <a:ext cx="60561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545" y="2421215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Covariance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3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Example: Mixture of 3 Gaussians</a:t>
            </a:r>
          </a:p>
        </p:txBody>
      </p:sp>
      <p:grpSp>
        <p:nvGrpSpPr>
          <p:cNvPr id="31749" name="Group 7"/>
          <p:cNvGrpSpPr>
            <a:grpSpLocks/>
          </p:cNvGrpSpPr>
          <p:nvPr/>
        </p:nvGrpSpPr>
        <p:grpSpPr bwMode="auto">
          <a:xfrm>
            <a:off x="2239963" y="1376363"/>
            <a:ext cx="4527550" cy="4932362"/>
            <a:chOff x="1406" y="890"/>
            <a:chExt cx="2852" cy="3107"/>
          </a:xfrm>
        </p:grpSpPr>
        <p:pic>
          <p:nvPicPr>
            <p:cNvPr id="31750" name="Picture 5" descr="gmix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890"/>
              <a:ext cx="2852" cy="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1" name="Rectangle 6"/>
            <p:cNvSpPr>
              <a:spLocks noChangeArrowheads="1"/>
            </p:cNvSpPr>
            <p:nvPr/>
          </p:nvSpPr>
          <p:spPr bwMode="auto">
            <a:xfrm>
              <a:off x="2041" y="3657"/>
              <a:ext cx="499" cy="3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681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762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Google News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2" y="1772651"/>
            <a:ext cx="2362200" cy="443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77" y="1772651"/>
            <a:ext cx="6282623" cy="46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Sampling from the Gaussian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To generate a data point:</a:t>
            </a:r>
          </a:p>
          <a:p>
            <a:pPr lvl="1" eaLnBrk="1" hangingPunct="1"/>
            <a:r>
              <a:rPr lang="en-GB" altLang="en-US" smtClean="0"/>
              <a:t>first pick one of the components with probability </a:t>
            </a:r>
          </a:p>
          <a:p>
            <a:pPr lvl="1" eaLnBrk="1" hangingPunct="1"/>
            <a:r>
              <a:rPr lang="en-GB" altLang="en-US" smtClean="0"/>
              <a:t>then draw a sample       from that component</a:t>
            </a:r>
          </a:p>
          <a:p>
            <a:pPr eaLnBrk="1" hangingPunct="1"/>
            <a:r>
              <a:rPr lang="en-GB" altLang="en-US" smtClean="0"/>
              <a:t>Repeat these two steps for each new data point</a:t>
            </a:r>
          </a:p>
          <a:p>
            <a:pPr eaLnBrk="1" hangingPunct="1"/>
            <a:endParaRPr lang="en-GB" altLang="en-US" i="1" baseline="-25000" smtClean="0"/>
          </a:p>
        </p:txBody>
      </p:sp>
      <p:pic>
        <p:nvPicPr>
          <p:cNvPr id="3482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362200"/>
            <a:ext cx="360363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19400"/>
            <a:ext cx="431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463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Synthetic Data Set</a:t>
            </a:r>
          </a:p>
        </p:txBody>
      </p:sp>
      <p:grpSp>
        <p:nvGrpSpPr>
          <p:cNvPr id="35845" name="Group 7"/>
          <p:cNvGrpSpPr>
            <a:grpSpLocks/>
          </p:cNvGrpSpPr>
          <p:nvPr/>
        </p:nvGrpSpPr>
        <p:grpSpPr bwMode="auto">
          <a:xfrm>
            <a:off x="2303463" y="1233488"/>
            <a:ext cx="4527550" cy="4932362"/>
            <a:chOff x="1451" y="777"/>
            <a:chExt cx="2852" cy="3107"/>
          </a:xfrm>
        </p:grpSpPr>
        <p:pic>
          <p:nvPicPr>
            <p:cNvPr id="35846" name="Picture 5" descr="gmix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" y="777"/>
              <a:ext cx="2852" cy="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7" name="Rectangle 6"/>
            <p:cNvSpPr>
              <a:spLocks noChangeArrowheads="1"/>
            </p:cNvSpPr>
            <p:nvPr/>
          </p:nvSpPr>
          <p:spPr bwMode="auto">
            <a:xfrm>
              <a:off x="2086" y="3521"/>
              <a:ext cx="454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207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Synthetic Data Set Without Labels</a:t>
            </a:r>
          </a:p>
        </p:txBody>
      </p:sp>
      <p:grpSp>
        <p:nvGrpSpPr>
          <p:cNvPr id="37893" name="Group 8"/>
          <p:cNvGrpSpPr>
            <a:grpSpLocks/>
          </p:cNvGrpSpPr>
          <p:nvPr/>
        </p:nvGrpSpPr>
        <p:grpSpPr bwMode="auto">
          <a:xfrm>
            <a:off x="2268538" y="1304925"/>
            <a:ext cx="4527550" cy="4932363"/>
            <a:chOff x="1451" y="890"/>
            <a:chExt cx="2852" cy="3107"/>
          </a:xfrm>
        </p:grpSpPr>
        <p:pic>
          <p:nvPicPr>
            <p:cNvPr id="37894" name="Picture 5" descr="gmix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" y="890"/>
              <a:ext cx="2852" cy="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2064" y="3612"/>
              <a:ext cx="544" cy="3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6858000" y="4724399"/>
            <a:ext cx="2057400" cy="1981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GB" altLang="en-US" sz="1200" dirty="0"/>
              <a:t>We wish to invert this process </a:t>
            </a:r>
            <a:r>
              <a:rPr lang="en-GB" altLang="en-US" sz="1200" dirty="0">
                <a:cs typeface="Arial" charset="0"/>
              </a:rPr>
              <a:t>–</a:t>
            </a:r>
            <a:r>
              <a:rPr lang="en-GB" altLang="en-US" sz="1200" dirty="0"/>
              <a:t> given the data set, find the corresponding parameters:</a:t>
            </a:r>
          </a:p>
          <a:p>
            <a:pPr lvl="1" eaLnBrk="1" hangingPunct="1"/>
            <a:r>
              <a:rPr lang="en-GB" altLang="en-US" sz="1200" dirty="0"/>
              <a:t>mixing coefficients</a:t>
            </a:r>
          </a:p>
          <a:p>
            <a:pPr lvl="1" eaLnBrk="1" hangingPunct="1"/>
            <a:r>
              <a:rPr lang="en-GB" altLang="en-US" sz="1200" dirty="0"/>
              <a:t>means </a:t>
            </a:r>
          </a:p>
          <a:p>
            <a:pPr lvl="1" eaLnBrk="1" hangingPunct="1"/>
            <a:r>
              <a:rPr lang="en-GB" altLang="en-US" sz="1200" dirty="0" err="1" smtClean="0"/>
              <a:t>covariances</a:t>
            </a:r>
            <a:endParaRPr lang="en-GB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5591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Fitting the Gaussian Mixture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715000" cy="4525963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GB" altLang="en-US" dirty="0" smtClean="0"/>
              <a:t>If </a:t>
            </a:r>
            <a:r>
              <a:rPr lang="en-GB" altLang="en-US" dirty="0" smtClean="0"/>
              <a:t>we knew </a:t>
            </a:r>
            <a:r>
              <a:rPr lang="en-GB" altLang="en-US" dirty="0" smtClean="0"/>
              <a:t>the labels (which </a:t>
            </a:r>
            <a:r>
              <a:rPr lang="en-GB" altLang="en-US" dirty="0" smtClean="0"/>
              <a:t>component generated each data </a:t>
            </a:r>
            <a:r>
              <a:rPr lang="en-GB" altLang="en-US" dirty="0" smtClean="0"/>
              <a:t>point), how do we compute the GMM parameters?</a:t>
            </a:r>
          </a:p>
          <a:p>
            <a:pPr eaLnBrk="1" hangingPunct="1"/>
            <a:r>
              <a:rPr lang="en-GB" altLang="en-US" dirty="0" smtClean="0"/>
              <a:t>Easy. Just compute them</a:t>
            </a:r>
          </a:p>
          <a:p>
            <a:pPr lvl="1"/>
            <a:r>
              <a:rPr lang="en-GB" altLang="en-US" sz="2400" dirty="0" smtClean="0"/>
              <a:t>Mixing coefficients: Proportion of each label</a:t>
            </a:r>
          </a:p>
          <a:p>
            <a:pPr lvl="1"/>
            <a:r>
              <a:rPr lang="en-GB" altLang="en-US" sz="2400" dirty="0" smtClean="0"/>
              <a:t>Means: Means of each label</a:t>
            </a:r>
          </a:p>
          <a:p>
            <a:pPr lvl="1"/>
            <a:r>
              <a:rPr lang="en-GB" altLang="en-US" sz="2400" dirty="0" err="1" smtClean="0"/>
              <a:t>Covariances</a:t>
            </a:r>
            <a:r>
              <a:rPr lang="en-GB" altLang="en-US" sz="2400" dirty="0" smtClean="0"/>
              <a:t>: </a:t>
            </a:r>
            <a:r>
              <a:rPr lang="en-GB" altLang="en-US" sz="2400" dirty="0" err="1" smtClean="0"/>
              <a:t>Covariances</a:t>
            </a:r>
            <a:r>
              <a:rPr lang="en-GB" altLang="en-US" sz="2400" dirty="0" smtClean="0"/>
              <a:t> of each label</a:t>
            </a:r>
          </a:p>
          <a:p>
            <a:endParaRPr lang="en-GB" altLang="en-US" dirty="0"/>
          </a:p>
          <a:p>
            <a:r>
              <a:rPr lang="en-GB" altLang="en-US" i="1" dirty="0" smtClean="0"/>
              <a:t>Of course, the problem is that these examples are not labelled</a:t>
            </a:r>
          </a:p>
          <a:p>
            <a:pPr lvl="1"/>
            <a:endParaRPr lang="en-GB" altLang="en-US" dirty="0" smtClean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6096000" y="2209800"/>
            <a:ext cx="2873315" cy="3130220"/>
            <a:chOff x="1451" y="777"/>
            <a:chExt cx="2852" cy="3107"/>
          </a:xfrm>
        </p:grpSpPr>
        <p:pic>
          <p:nvPicPr>
            <p:cNvPr id="5" name="Picture 5" descr="gmix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" y="777"/>
              <a:ext cx="2852" cy="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086" y="3521"/>
              <a:ext cx="454" cy="3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1311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Fitting the Gaussian Mixture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if instead we knew the GMM parameters? What could we compute?</a:t>
            </a:r>
          </a:p>
          <a:p>
            <a:r>
              <a:rPr lang="en-US" dirty="0" smtClean="0"/>
              <a:t>We could compute the probability that a given point came from a particular distribution</a:t>
            </a:r>
          </a:p>
          <a:p>
            <a:pPr lvl="1"/>
            <a:r>
              <a:rPr lang="en-US" dirty="0" smtClean="0"/>
              <a:t>Responsibilities (soft assignment)</a:t>
            </a:r>
          </a:p>
          <a:p>
            <a:pPr lvl="1"/>
            <a:r>
              <a:rPr lang="en-US" dirty="0" smtClean="0"/>
              <a:t>Posterior probabilities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6248400" y="2514600"/>
            <a:ext cx="2805113" cy="3055920"/>
            <a:chOff x="1406" y="890"/>
            <a:chExt cx="2852" cy="3107"/>
          </a:xfrm>
        </p:grpSpPr>
        <p:pic>
          <p:nvPicPr>
            <p:cNvPr id="5" name="Picture 5" descr="gmix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890"/>
              <a:ext cx="2852" cy="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041" y="3657"/>
              <a:ext cx="499" cy="3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Posterior Probabilities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281939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GB" altLang="en-US" dirty="0" smtClean="0"/>
              <a:t>We can think of the mixing coefficients as prior probabilities for the components</a:t>
            </a:r>
          </a:p>
          <a:p>
            <a:pPr eaLnBrk="1" hangingPunct="1"/>
            <a:r>
              <a:rPr lang="en-GB" altLang="en-US" dirty="0" smtClean="0"/>
              <a:t>For a given value of     we can evaluate the corresponding posterior probabilities, called </a:t>
            </a:r>
            <a:r>
              <a:rPr lang="en-GB" altLang="en-US" i="1" dirty="0" smtClean="0"/>
              <a:t>responsibilities</a:t>
            </a:r>
            <a:endParaRPr lang="en-GB" altLang="en-US" dirty="0" smtClean="0"/>
          </a:p>
          <a:p>
            <a:pPr eaLnBrk="1" hangingPunct="1"/>
            <a:r>
              <a:rPr lang="en-GB" altLang="en-US" dirty="0" smtClean="0"/>
              <a:t>These are given from Bayes’ theorem by</a:t>
            </a:r>
          </a:p>
        </p:txBody>
      </p:sp>
      <p:pic>
        <p:nvPicPr>
          <p:cNvPr id="3891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43" y="2728913"/>
            <a:ext cx="182563" cy="16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94" y="4421558"/>
            <a:ext cx="5076706" cy="211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797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en-US" dirty="0" smtClean="0"/>
              <a:t>Posterior Probabilities (</a:t>
            </a:r>
            <a:r>
              <a:rPr lang="en-GB" altLang="en-US" dirty="0" err="1" smtClean="0"/>
              <a:t>color</a:t>
            </a:r>
            <a:r>
              <a:rPr lang="en-GB" altLang="en-US" dirty="0" smtClean="0"/>
              <a:t> coded)</a:t>
            </a: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2303463" y="1233488"/>
            <a:ext cx="4527550" cy="4897437"/>
            <a:chOff x="1247" y="731"/>
            <a:chExt cx="2852" cy="3085"/>
          </a:xfrm>
        </p:grpSpPr>
        <p:pic>
          <p:nvPicPr>
            <p:cNvPr id="39942" name="Picture 3" descr="gmix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731"/>
              <a:ext cx="2852" cy="2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4"/>
            <p:cNvSpPr>
              <a:spLocks noChangeArrowheads="1"/>
            </p:cNvSpPr>
            <p:nvPr/>
          </p:nvSpPr>
          <p:spPr bwMode="auto">
            <a:xfrm>
              <a:off x="1905" y="3475"/>
              <a:ext cx="408" cy="3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1032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EM Algorithm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Expectation-Maximization</a:t>
            </a:r>
          </a:p>
          <a:p>
            <a:pPr lvl="1"/>
            <a:r>
              <a:rPr lang="en-US" sz="2000" dirty="0" smtClean="0"/>
              <a:t>Method frequently referenced throughout field of statistics</a:t>
            </a:r>
          </a:p>
          <a:p>
            <a:pPr lvl="1"/>
            <a:r>
              <a:rPr lang="en-US" sz="2000" dirty="0" smtClean="0"/>
              <a:t>Term coined in 1977 paper by Arthur </a:t>
            </a:r>
            <a:r>
              <a:rPr lang="en-US" sz="2000" dirty="0" err="1" smtClean="0"/>
              <a:t>Dempster</a:t>
            </a:r>
            <a:r>
              <a:rPr lang="en-US" sz="2000" dirty="0" smtClean="0"/>
              <a:t>, Nan Laird, and Donald Rubin</a:t>
            </a:r>
          </a:p>
          <a:p>
            <a:endParaRPr lang="en-US" sz="2400" dirty="0" smtClean="0"/>
          </a:p>
          <a:p>
            <a:r>
              <a:rPr lang="en-US" sz="2400" dirty="0" smtClean="0"/>
              <a:t>Great </a:t>
            </a:r>
            <a:r>
              <a:rPr lang="en-US" sz="2400" dirty="0"/>
              <a:t>for problems such as:</a:t>
            </a:r>
          </a:p>
          <a:p>
            <a:pPr lvl="1"/>
            <a:r>
              <a:rPr lang="en-US" sz="2000" dirty="0"/>
              <a:t>If only I knew the value of certain variables, I could compute the right ML hypothesis</a:t>
            </a:r>
          </a:p>
          <a:p>
            <a:pPr lvl="1"/>
            <a:r>
              <a:rPr lang="en-US" sz="2000" dirty="0"/>
              <a:t>If only I knew the right ML hypothesis, I could immediately compute a probability distribution for those variables</a:t>
            </a:r>
          </a:p>
          <a:p>
            <a:r>
              <a:rPr lang="en-US" sz="2400" dirty="0"/>
              <a:t>Chicken-and-egg problems</a:t>
            </a:r>
          </a:p>
          <a:p>
            <a:endParaRPr lang="en-US" sz="2400" dirty="0"/>
          </a:p>
          <a:p>
            <a:r>
              <a:rPr lang="en-US" sz="2400" dirty="0"/>
              <a:t>Used when some features are not observable</a:t>
            </a:r>
          </a:p>
          <a:p>
            <a:pPr lvl="1"/>
            <a:r>
              <a:rPr lang="en-US" sz="2000" dirty="0"/>
              <a:t>We call these features </a:t>
            </a:r>
            <a:r>
              <a:rPr lang="en-US" sz="2000" i="1" dirty="0"/>
              <a:t>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16911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EM Algorithm</a:t>
            </a:r>
            <a:endParaRPr lang="en-GB" altLang="en-US" dirty="0" smtClean="0"/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/>
            <a:r>
              <a:rPr lang="en-GB" altLang="en-US" dirty="0" smtClean="0"/>
              <a:t>The solutions are not closed form since they are coupled</a:t>
            </a:r>
          </a:p>
          <a:p>
            <a:pPr marL="457200" indent="-457200" eaLnBrk="1" hangingPunct="1"/>
            <a:r>
              <a:rPr lang="en-GB" altLang="en-US" dirty="0" smtClean="0"/>
              <a:t>Suggests an iterative scheme for solving them:</a:t>
            </a:r>
          </a:p>
          <a:p>
            <a:pPr marL="914400" lvl="1" indent="-457200" eaLnBrk="1" hangingPunct="1"/>
            <a:r>
              <a:rPr lang="en-GB" altLang="en-US" dirty="0" smtClean="0"/>
              <a:t>Make initial guesses for the parameters</a:t>
            </a:r>
          </a:p>
          <a:p>
            <a:pPr marL="914400" lvl="1" indent="-457200" eaLnBrk="1" hangingPunct="1"/>
            <a:r>
              <a:rPr lang="en-GB" altLang="en-US" dirty="0" smtClean="0"/>
              <a:t>Alternate between the following two stages:</a:t>
            </a:r>
          </a:p>
          <a:p>
            <a:pPr marL="1371600" lvl="2" indent="-457200" eaLnBrk="1" hangingPunct="1">
              <a:buFontTx/>
              <a:buAutoNum type="arabicPeriod"/>
            </a:pPr>
            <a:r>
              <a:rPr lang="en-GB" altLang="en-US" dirty="0" smtClean="0"/>
              <a:t>E-step: evaluate responsibilities</a:t>
            </a:r>
          </a:p>
          <a:p>
            <a:pPr marL="1371600" lvl="2" indent="-457200" eaLnBrk="1" hangingPunct="1">
              <a:buFontTx/>
              <a:buAutoNum type="arabicPeriod"/>
            </a:pPr>
            <a:r>
              <a:rPr lang="en-GB" altLang="en-US" dirty="0" smtClean="0"/>
              <a:t>M-step: update parameters using ML results</a:t>
            </a:r>
          </a:p>
        </p:txBody>
      </p:sp>
    </p:spTree>
    <p:extLst>
      <p:ext uri="{BB962C8B-B14F-4D97-AF65-F5344CB8AC3E}">
        <p14:creationId xmlns:p14="http://schemas.microsoft.com/office/powerpoint/2010/main" val="1801989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48132" name="Picture 3" descr="em-faith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836" b="4550"/>
          <a:stretch>
            <a:fillRect/>
          </a:stretch>
        </p:blipFill>
        <p:spPr bwMode="auto">
          <a:xfrm>
            <a:off x="0" y="0"/>
            <a:ext cx="9040813" cy="671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490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in search advertising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600200"/>
            <a:ext cx="5029200" cy="4530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clusters of advertisers and keywords</a:t>
            </a:r>
          </a:p>
          <a:p>
            <a:pPr lvl="1"/>
            <a:r>
              <a:rPr lang="en-US" dirty="0"/>
              <a:t>Keyword </a:t>
            </a:r>
            <a:r>
              <a:rPr lang="en-US" dirty="0" smtClean="0"/>
              <a:t>suggestion</a:t>
            </a:r>
          </a:p>
          <a:p>
            <a:pPr lvl="1"/>
            <a:r>
              <a:rPr lang="en-US" dirty="0" smtClean="0"/>
              <a:t>Performance estimation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914400" y="2362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914400" y="2971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9144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914400" y="4038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209800" y="18288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209800" y="25146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209800" y="31242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2209800" y="3810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209800" y="4343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228600" y="49530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/>
              <a:t>Advertiser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1981200" y="4876800"/>
            <a:ext cx="129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u="sng" dirty="0" err="1"/>
              <a:t>Bidded</a:t>
            </a:r>
            <a:r>
              <a:rPr lang="en-US" sz="2000" u="sng" dirty="0"/>
              <a:t> Keyword</a:t>
            </a: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1219200" y="19050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1219200" y="25146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1219200" y="2514600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V="1">
            <a:off x="1219200" y="26670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>
            <a:off x="1219200" y="3124200"/>
            <a:ext cx="990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1219200" y="3657600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1219200" y="36576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0" name="Line 24"/>
          <p:cNvSpPr>
            <a:spLocks noChangeShapeType="1"/>
          </p:cNvSpPr>
          <p:nvPr/>
        </p:nvSpPr>
        <p:spPr bwMode="auto">
          <a:xfrm flipV="1">
            <a:off x="1219200" y="38862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1219200" y="41910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2" name="Freeform 26"/>
          <p:cNvSpPr>
            <a:spLocks/>
          </p:cNvSpPr>
          <p:nvPr/>
        </p:nvSpPr>
        <p:spPr bwMode="auto">
          <a:xfrm>
            <a:off x="673100" y="1638300"/>
            <a:ext cx="2146300" cy="1892300"/>
          </a:xfrm>
          <a:custGeom>
            <a:avLst/>
            <a:gdLst/>
            <a:ahLst/>
            <a:cxnLst>
              <a:cxn ang="0">
                <a:pos x="824" y="120"/>
              </a:cxn>
              <a:cxn ang="0">
                <a:pos x="584" y="312"/>
              </a:cxn>
              <a:cxn ang="0">
                <a:pos x="200" y="408"/>
              </a:cxn>
              <a:cxn ang="0">
                <a:pos x="56" y="600"/>
              </a:cxn>
              <a:cxn ang="0">
                <a:pos x="56" y="984"/>
              </a:cxn>
              <a:cxn ang="0">
                <a:pos x="392" y="1080"/>
              </a:cxn>
              <a:cxn ang="0">
                <a:pos x="1016" y="1176"/>
              </a:cxn>
              <a:cxn ang="0">
                <a:pos x="1304" y="984"/>
              </a:cxn>
              <a:cxn ang="0">
                <a:pos x="1304" y="264"/>
              </a:cxn>
              <a:cxn ang="0">
                <a:pos x="1064" y="24"/>
              </a:cxn>
              <a:cxn ang="0">
                <a:pos x="824" y="120"/>
              </a:cxn>
            </a:cxnLst>
            <a:rect l="0" t="0" r="r" b="b"/>
            <a:pathLst>
              <a:path w="1352" h="1192">
                <a:moveTo>
                  <a:pt x="824" y="120"/>
                </a:moveTo>
                <a:cubicBezTo>
                  <a:pt x="744" y="168"/>
                  <a:pt x="688" y="264"/>
                  <a:pt x="584" y="312"/>
                </a:cubicBezTo>
                <a:cubicBezTo>
                  <a:pt x="480" y="360"/>
                  <a:pt x="288" y="360"/>
                  <a:pt x="200" y="408"/>
                </a:cubicBezTo>
                <a:cubicBezTo>
                  <a:pt x="112" y="456"/>
                  <a:pt x="80" y="504"/>
                  <a:pt x="56" y="600"/>
                </a:cubicBezTo>
                <a:cubicBezTo>
                  <a:pt x="32" y="696"/>
                  <a:pt x="0" y="904"/>
                  <a:pt x="56" y="984"/>
                </a:cubicBezTo>
                <a:cubicBezTo>
                  <a:pt x="112" y="1064"/>
                  <a:pt x="232" y="1048"/>
                  <a:pt x="392" y="1080"/>
                </a:cubicBezTo>
                <a:cubicBezTo>
                  <a:pt x="552" y="1112"/>
                  <a:pt x="864" y="1192"/>
                  <a:pt x="1016" y="1176"/>
                </a:cubicBezTo>
                <a:cubicBezTo>
                  <a:pt x="1168" y="1160"/>
                  <a:pt x="1256" y="1136"/>
                  <a:pt x="1304" y="984"/>
                </a:cubicBezTo>
                <a:cubicBezTo>
                  <a:pt x="1352" y="832"/>
                  <a:pt x="1344" y="424"/>
                  <a:pt x="1304" y="264"/>
                </a:cubicBezTo>
                <a:cubicBezTo>
                  <a:pt x="1264" y="104"/>
                  <a:pt x="1144" y="48"/>
                  <a:pt x="1064" y="24"/>
                </a:cubicBezTo>
                <a:cubicBezTo>
                  <a:pt x="984" y="0"/>
                  <a:pt x="904" y="72"/>
                  <a:pt x="824" y="120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3" name="Freeform 27"/>
          <p:cNvSpPr>
            <a:spLocks/>
          </p:cNvSpPr>
          <p:nvPr/>
        </p:nvSpPr>
        <p:spPr bwMode="auto">
          <a:xfrm>
            <a:off x="647700" y="3378200"/>
            <a:ext cx="2095500" cy="1397000"/>
          </a:xfrm>
          <a:custGeom>
            <a:avLst/>
            <a:gdLst/>
            <a:ahLst/>
            <a:cxnLst>
              <a:cxn ang="0">
                <a:pos x="648" y="128"/>
              </a:cxn>
              <a:cxn ang="0">
                <a:pos x="168" y="32"/>
              </a:cxn>
              <a:cxn ang="0">
                <a:pos x="24" y="320"/>
              </a:cxn>
              <a:cxn ang="0">
                <a:pos x="168" y="704"/>
              </a:cxn>
              <a:cxn ang="0">
                <a:pos x="1032" y="848"/>
              </a:cxn>
              <a:cxn ang="0">
                <a:pos x="1320" y="512"/>
              </a:cxn>
              <a:cxn ang="0">
                <a:pos x="1032" y="176"/>
              </a:cxn>
              <a:cxn ang="0">
                <a:pos x="600" y="128"/>
              </a:cxn>
              <a:cxn ang="0">
                <a:pos x="640" y="126"/>
              </a:cxn>
              <a:cxn ang="0">
                <a:pos x="648" y="128"/>
              </a:cxn>
            </a:cxnLst>
            <a:rect l="0" t="0" r="r" b="b"/>
            <a:pathLst>
              <a:path w="1320" h="880">
                <a:moveTo>
                  <a:pt x="648" y="128"/>
                </a:moveTo>
                <a:cubicBezTo>
                  <a:pt x="576" y="88"/>
                  <a:pt x="272" y="0"/>
                  <a:pt x="168" y="32"/>
                </a:cubicBezTo>
                <a:cubicBezTo>
                  <a:pt x="64" y="64"/>
                  <a:pt x="24" y="208"/>
                  <a:pt x="24" y="320"/>
                </a:cubicBezTo>
                <a:cubicBezTo>
                  <a:pt x="24" y="432"/>
                  <a:pt x="0" y="616"/>
                  <a:pt x="168" y="704"/>
                </a:cubicBezTo>
                <a:cubicBezTo>
                  <a:pt x="336" y="792"/>
                  <a:pt x="840" y="880"/>
                  <a:pt x="1032" y="848"/>
                </a:cubicBezTo>
                <a:cubicBezTo>
                  <a:pt x="1224" y="816"/>
                  <a:pt x="1320" y="624"/>
                  <a:pt x="1320" y="512"/>
                </a:cubicBezTo>
                <a:cubicBezTo>
                  <a:pt x="1320" y="400"/>
                  <a:pt x="1152" y="240"/>
                  <a:pt x="1032" y="176"/>
                </a:cubicBezTo>
                <a:cubicBezTo>
                  <a:pt x="912" y="112"/>
                  <a:pt x="665" y="136"/>
                  <a:pt x="600" y="128"/>
                </a:cubicBezTo>
                <a:cubicBezTo>
                  <a:pt x="535" y="120"/>
                  <a:pt x="632" y="126"/>
                  <a:pt x="640" y="126"/>
                </a:cubicBezTo>
                <a:cubicBezTo>
                  <a:pt x="648" y="126"/>
                  <a:pt x="646" y="128"/>
                  <a:pt x="648" y="128"/>
                </a:cubicBezTo>
                <a:close/>
              </a:path>
            </a:pathLst>
          </a:custGeom>
          <a:noFill/>
          <a:ln w="25400" cap="flat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244" name="Text Box 28"/>
          <p:cNvSpPr txBox="1">
            <a:spLocks noChangeArrowheads="1"/>
          </p:cNvSpPr>
          <p:nvPr/>
        </p:nvSpPr>
        <p:spPr bwMode="auto">
          <a:xfrm rot="-1898387">
            <a:off x="1469666" y="2065408"/>
            <a:ext cx="10154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bids</a:t>
            </a: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990600" y="5562600"/>
            <a:ext cx="1828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~10M nodes</a:t>
            </a:r>
          </a:p>
        </p:txBody>
      </p:sp>
    </p:spTree>
    <p:extLst>
      <p:ext uri="{BB962C8B-B14F-4D97-AF65-F5344CB8AC3E}">
        <p14:creationId xmlns:p14="http://schemas.microsoft.com/office/powerpoint/2010/main" val="906679076"/>
      </p:ext>
    </p:extLst>
  </p:cSld>
  <p:clrMapOvr>
    <a:masterClrMapping/>
  </p:clrMapOvr>
  <p:transition advTm="146813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49156" name="Picture 3" descr="em-faith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836" b="4550"/>
          <a:stretch>
            <a:fillRect/>
          </a:stretch>
        </p:blipFill>
        <p:spPr bwMode="auto">
          <a:xfrm>
            <a:off x="0" y="0"/>
            <a:ext cx="9105900" cy="676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319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50180" name="Picture 3" descr="em-faith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836" b="4550"/>
          <a:stretch>
            <a:fillRect/>
          </a:stretch>
        </p:blipFill>
        <p:spPr bwMode="auto">
          <a:xfrm>
            <a:off x="0" y="0"/>
            <a:ext cx="9097963" cy="675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523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51204" name="Picture 4" descr="em-faith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836" b="4550"/>
          <a:stretch>
            <a:fillRect/>
          </a:stretch>
        </p:blipFill>
        <p:spPr bwMode="auto">
          <a:xfrm>
            <a:off x="0" y="0"/>
            <a:ext cx="90805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67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52228" name="Picture 7" descr="em-faith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836" b="4550"/>
          <a:stretch>
            <a:fillRect/>
          </a:stretch>
        </p:blipFill>
        <p:spPr bwMode="auto">
          <a:xfrm>
            <a:off x="0" y="0"/>
            <a:ext cx="9159875" cy="6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96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BCS Summer School, Exeter, 2003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>
                <a:latin typeface="Comic Sans MS" pitchFamily="66" charset="0"/>
              </a:rPr>
              <a:t>Christopher M. Bishop</a:t>
            </a:r>
            <a:endParaRPr lang="en-GB" altLang="en-US" sz="1400"/>
          </a:p>
        </p:txBody>
      </p:sp>
      <p:pic>
        <p:nvPicPr>
          <p:cNvPr id="53252" name="Picture 5" descr="em-faith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1836" b="4550"/>
          <a:stretch>
            <a:fillRect/>
          </a:stretch>
        </p:blipFill>
        <p:spPr bwMode="auto">
          <a:xfrm>
            <a:off x="0" y="0"/>
            <a:ext cx="9159875" cy="67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64560" y="4488120"/>
              <a:ext cx="2323800" cy="104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0160" y="4474080"/>
                <a:ext cx="2352240" cy="10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702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Gaussian Mixture Model vs.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complex model can better capture the shape of clusters</a:t>
            </a:r>
          </a:p>
          <a:p>
            <a:r>
              <a:rPr lang="en-US" dirty="0" smtClean="0"/>
              <a:t>GMM allows for soft clustering</a:t>
            </a:r>
          </a:p>
          <a:p>
            <a:r>
              <a:rPr lang="en-US" dirty="0" smtClean="0"/>
              <a:t>GMM typically converges more slowly than K-means</a:t>
            </a:r>
          </a:p>
          <a:p>
            <a:r>
              <a:rPr lang="en-US" dirty="0" smtClean="0"/>
              <a:t>GMM initialization often done with K-means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EM is a general purpose approach for training a model when you don’t have labels</a:t>
            </a:r>
          </a:p>
          <a:p>
            <a:pPr lvl="1"/>
            <a:r>
              <a:rPr lang="en-US" dirty="0" smtClean="0"/>
              <a:t>Not just for clustering!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One of the most general-purpose unsupervised approaches</a:t>
            </a:r>
          </a:p>
          <a:p>
            <a:pPr lvl="1"/>
            <a:r>
              <a:rPr lang="en-US" dirty="0"/>
              <a:t>Training HMMs (Baum-Welch algorithm)</a:t>
            </a:r>
          </a:p>
          <a:p>
            <a:pPr lvl="1"/>
            <a:r>
              <a:rPr lang="en-US" dirty="0" smtClean="0"/>
              <a:t>Learning </a:t>
            </a:r>
            <a:r>
              <a:rPr lang="en-US" dirty="0"/>
              <a:t>probabilities for Bayesian networks</a:t>
            </a:r>
          </a:p>
          <a:p>
            <a:pPr lvl="1"/>
            <a:r>
              <a:rPr lang="en-US" dirty="0" smtClean="0"/>
              <a:t>Learning </a:t>
            </a:r>
            <a:r>
              <a:rPr lang="en-US" dirty="0"/>
              <a:t>word alignments for language translation</a:t>
            </a:r>
          </a:p>
          <a:p>
            <a:pPr lvl="1"/>
            <a:r>
              <a:rPr lang="en-US" dirty="0" smtClean="0"/>
              <a:t>Learning </a:t>
            </a:r>
            <a:r>
              <a:rPr lang="en-US" dirty="0"/>
              <a:t>Twitter friend network</a:t>
            </a:r>
          </a:p>
          <a:p>
            <a:pPr lvl="1"/>
            <a:r>
              <a:rPr lang="en-US" dirty="0" smtClean="0"/>
              <a:t>Genetics</a:t>
            </a:r>
            <a:endParaRPr lang="en-US" dirty="0"/>
          </a:p>
          <a:p>
            <a:pPr lvl="1"/>
            <a:r>
              <a:rPr lang="en-US" dirty="0" smtClean="0"/>
              <a:t>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clustering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 and EM are the very popular clustering algorithms…</a:t>
            </a:r>
          </a:p>
          <a:p>
            <a:pPr lvl="1"/>
            <a:r>
              <a:rPr lang="en-US" dirty="0" smtClean="0"/>
              <a:t>However, they can’t handle all clustering tasks</a:t>
            </a:r>
          </a:p>
          <a:p>
            <a:pPr lvl="2"/>
            <a:r>
              <a:rPr lang="en-US" dirty="0" smtClean="0"/>
              <a:t>E.g., non-Gaussian data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800600" y="3200399"/>
            <a:ext cx="3429000" cy="347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1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 </a:t>
            </a:r>
            <a:r>
              <a:rPr lang="en-US" dirty="0"/>
              <a:t>E</a:t>
            </a:r>
            <a:r>
              <a:rPr lang="en-US" dirty="0" smtClean="0"/>
              <a:t>xamples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75" y="1600200"/>
            <a:ext cx="87852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2013" y="6400800"/>
            <a:ext cx="7596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800" dirty="0"/>
              <a:t>Ng et al On Spectral clustering: analysis and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15240" y="2143080"/>
              <a:ext cx="17640" cy="15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9480" y="2137320"/>
                <a:ext cx="2772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8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Quantization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76399"/>
            <a:ext cx="3733800" cy="44196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Representation of data in terms of </a:t>
            </a:r>
            <a:r>
              <a:rPr lang="en-US" dirty="0" err="1"/>
              <a:t>codewords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data point is represented as the index of the nearest </a:t>
            </a:r>
            <a:r>
              <a:rPr lang="en-US" dirty="0" err="1"/>
              <a:t>codeword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2-D you end up storing one number, not two</a:t>
            </a:r>
          </a:p>
          <a:p>
            <a:endParaRPr 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399"/>
            <a:ext cx="4384111" cy="423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67201" y="5943600"/>
            <a:ext cx="438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41231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Clustering in Feature Space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6102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324600" y="2721968"/>
            <a:ext cx="2441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What are some of the issues for clustering?</a:t>
            </a:r>
          </a:p>
        </p:txBody>
      </p:sp>
    </p:spTree>
    <p:extLst>
      <p:ext uri="{BB962C8B-B14F-4D97-AF65-F5344CB8AC3E}">
        <p14:creationId xmlns:p14="http://schemas.microsoft.com/office/powerpoint/2010/main" val="277258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13"/>
  <p:tag name="PICTUREFILESIZE" val="6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\boldmu_k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13"/>
  <p:tag name="PICTUREFILESIZE" val="6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\boldmu_k = \frac{\sum_n r_{kn} \bfx_n}{\sum_n r_{kn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ITMAPFORMAT" val="bmpmono"/>
  <p:tag name="DEBUGINTERACTIVE" val="True"/>
  <p:tag name="ORIGWIDTH" val="144"/>
  <p:tag name="PICTUREFILESIZE" val="2400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J = \sum_{n=1}^N \sum_{k=1}^K r_{nk} \| \bfx_n - \boldmu_k \|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258"/>
  <p:tag name="PICTUREFILESIZE" val="174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p(\bfx) = \sum_{k=1}^K \pi_k {\cal N}(\bfx|\boldmu_k,&#10;    \boldSigma_k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5"/>
  <p:tag name="BOXHEIGHT" val="512"/>
  <p:tag name="BOXFONT" val="10"/>
  <p:tag name="BOXWRAP" val="False"/>
  <p:tag name="WORKAROUNDTRANSPARENCYBUG" val="False"/>
  <p:tag name="ALLOWFONTSUBSTITUTION" val="False"/>
  <p:tag name="BITMAPFORMAT" val="bmpmono"/>
  <p:tag name="ORIGWIDTH" val="253"/>
  <p:tag name="PICTUREFILESIZE" val="5101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p(\bfx) = \sum_{k=1}^K p(k) p(\bfx|k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ITMAPFORMAT" val="bmpmono"/>
  <p:tag name="DEBUGINTERACTIVE" val="True"/>
  <p:tag name="ORIGWIDTH" val="213"/>
  <p:tag name="PICTUREFILESIZE" val="42896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amssymb}&#10;\input{utils}&#10;\pagestyle{empty}&#10;\begin{document}&#10;\[&#10;  \sum_{k=1}^K \pi_k = 1 \hspace{15mm}&#10;   0 \leqslant \pi_k \leqslant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ITMAPFORMAT" val="bmpmono"/>
  <p:tag name="DEBUGINTERACTIVE" val="True"/>
  <p:tag name="ORIGWIDTH" val="249"/>
  <p:tag name="PICTUREFILESIZE" val="50238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p(\bfx) = \sum_{k=1}^K \pi_k {\cal N}(\bfx|\boldmu_k,&#10;    \boldSigma_k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5"/>
  <p:tag name="BOXHEIGHT" val="512"/>
  <p:tag name="BOXFONT" val="10"/>
  <p:tag name="BOXWRAP" val="False"/>
  <p:tag name="WORKAROUNDTRANSPARENCYBUG" val="False"/>
  <p:tag name="ALLOWFONTSUBSTITUTION" val="False"/>
  <p:tag name="BITMAPFORMAT" val="bmpmono"/>
  <p:tag name="ORIGWIDTH" val="253"/>
  <p:tag name="PICTUREFILESIZE" val="5101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\pi_k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65.25"/>
  <p:tag name="PICTUREFILESIZE" val="75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\bfx_n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71.25"/>
  <p:tag name="PICTUREFILESIZE" val="6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\bfx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ITMAPFORMAT" val="bmpmono"/>
  <p:tag name="DEBUGINTERACTIVE" val="True"/>
  <p:tag name="ORIGWIDTH" val="12"/>
  <p:tag name="PICTUREFILESIZE" val="51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setlength{\jot}{5mm}&#10;\pagestyle{empty}&#10;\begin{document}&#10;\begin{eqnarray*}&#10;  \gamma_k(\bfx) \equiv p(k|\bfx) &amp;=&amp; \frac{p(k) p(\bfx|k)}{p(\bfx)} \\&#10;  &amp;=&amp; \frac{\pi_k {\cal N}(\bfx|\boldmu_k, \boldSigma_k)}&#10;    {\displaystyle \sum_{j=1}^K \pi_j&#10;    {\cal N}(\bfx|\boldmu_j, \boldSigma_j)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5"/>
  <p:tag name="BOXHEIGHT" val="512"/>
  <p:tag name="BOXFONT" val="10"/>
  <p:tag name="BOXWRAP" val="False"/>
  <p:tag name="WORKAROUNDTRANSPARENCYBUG" val="False"/>
  <p:tag name="ALLOWFONTSUBSTITUTION" val="False"/>
  <p:tag name="BITMAPFORMAT" val="bmpmono"/>
  <p:tag name="ORIGWIDTH" val="367"/>
  <p:tag name="PICTUREFILESIZE" val="19584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\boldmu_k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r_{nk} \in \{0,1\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111"/>
  <p:tag name="PICTUREFILESIZE" val="53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\sum_k r_{nk}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ITMAPFORMAT" val="bmpmono"/>
  <p:tag name="DEBUGINTERACTIVE" val="False"/>
  <p:tag name="ORIGWIDTH" val="100"/>
  <p:tag name="PICTUREFILESIZE" val="1448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  \left(r_{nk} \right) = \left( &#10;\begin{array}{ccc}&#10;  1 &amp; 0 &amp; 0 \\&#10;  0 &amp; 0 &amp; 1 \\&#10;  0 &amp; 1 &amp; 0 \\&#10;  0 &amp; 0 &amp; 1 \\&#10;  1 &amp; 0 &amp; 0 \\&#10;\end{array}&#10;\righ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15"/>
  <p:tag name="BITMAPFORMAT" val="bmpmono"/>
  <p:tag name="DEBUGINTERACTIVE" val="True"/>
  <p:tag name="ORIGWIDTH" val="189"/>
  <p:tag name="PICTUREFILESIZE" val="8249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J = \sum_{n=1}^N \sum_{k=1}^K r_{nk} \| \bfx_n - \boldmu_k \|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258"/>
  <p:tag name="PICTUREFILESIZE" val="174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J = \sum_{n=1}^N \sum_{k=1}^K r_{nk} \| \bfx_n - \boldmu_k \|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258"/>
  <p:tag name="PICTUREFILESIZE" val="174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input{utils}&#10;\pagestyle{empty}&#10;\begin{document}&#10;\[&#10;r_{nk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500"/>
  <p:tag name="BOXFONT" val="10"/>
  <p:tag name="BOXWRAP" val="False"/>
  <p:tag name="WORKAROUNDTRANSPARENCYBUG" val="False"/>
  <p:tag name="ALLOWFONTSUBSTITUTION" val="False"/>
  <p:tag name="BITMAPFORMAT" val="pngmono"/>
  <p:tag name="ORIGWIDTH" val="29"/>
  <p:tag name="PICTUREFILESIZE" val="187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Words>1993</Words>
  <Application>Microsoft Office PowerPoint</Application>
  <PresentationFormat>On-screen Show (4:3)</PresentationFormat>
  <Paragraphs>399</Paragraphs>
  <Slides>78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cmsy5</vt:lpstr>
      <vt:lpstr>Symbol</vt:lpstr>
      <vt:lpstr>ＭＳ Ｐゴシック</vt:lpstr>
      <vt:lpstr>cmsy7</vt:lpstr>
      <vt:lpstr>Arial</vt:lpstr>
      <vt:lpstr>cmmi7</vt:lpstr>
      <vt:lpstr>cmsy10</vt:lpstr>
      <vt:lpstr>Times New Roman</vt:lpstr>
      <vt:lpstr>cmr10</vt:lpstr>
      <vt:lpstr>cmmi10</vt:lpstr>
      <vt:lpstr>Calibri</vt:lpstr>
      <vt:lpstr>cmex10</vt:lpstr>
      <vt:lpstr>Comic Sans MS</vt:lpstr>
      <vt:lpstr>cmr5</vt:lpstr>
      <vt:lpstr>cmr7</vt:lpstr>
      <vt:lpstr>cmmi5</vt:lpstr>
      <vt:lpstr>Lucida Sans</vt:lpstr>
      <vt:lpstr>Office Theme</vt:lpstr>
      <vt:lpstr>Equation</vt:lpstr>
      <vt:lpstr>Clustering &amp; EM Algorithm</vt:lpstr>
      <vt:lpstr>Unsupervised Learning</vt:lpstr>
      <vt:lpstr>Clustering/Density Estimation</vt:lpstr>
      <vt:lpstr>Unsupervised Learning</vt:lpstr>
      <vt:lpstr>Face Clustering</vt:lpstr>
      <vt:lpstr>Google News</vt:lpstr>
      <vt:lpstr>Clustering in search advertising</vt:lpstr>
      <vt:lpstr>Vector Quantization</vt:lpstr>
      <vt:lpstr>Clustering in Feature Space</vt:lpstr>
      <vt:lpstr>Clustering Issues</vt:lpstr>
      <vt:lpstr>Clustering Algorithms</vt:lpstr>
      <vt:lpstr>Old Faithful</vt:lpstr>
      <vt:lpstr>Old Faithful Dataset</vt:lpstr>
      <vt:lpstr>K-means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Responsibilities</vt:lpstr>
      <vt:lpstr>K-means Cost Function</vt:lpstr>
      <vt:lpstr>Euclidean Distance</vt:lpstr>
      <vt:lpstr>Clustering Documents?</vt:lpstr>
      <vt:lpstr>Issues with Euclidean Distance</vt:lpstr>
      <vt:lpstr>Issues with Euclidean Distance</vt:lpstr>
      <vt:lpstr>Cosine Similarity</vt:lpstr>
      <vt:lpstr>Cosine Distance</vt:lpstr>
      <vt:lpstr>K-means Cost Function</vt:lpstr>
      <vt:lpstr>Minimizing the Cost Function</vt:lpstr>
      <vt:lpstr>K-Means Convergence</vt:lpstr>
      <vt:lpstr>K-means Problems</vt:lpstr>
      <vt:lpstr>Seed choice</vt:lpstr>
      <vt:lpstr>How Many Clusters?</vt:lpstr>
      <vt:lpstr>Deciding K</vt:lpstr>
      <vt:lpstr>Deciding K</vt:lpstr>
      <vt:lpstr>Deciding K</vt:lpstr>
      <vt:lpstr>Deciding K</vt:lpstr>
      <vt:lpstr>Deciding K</vt:lpstr>
      <vt:lpstr>Deciding K</vt:lpstr>
      <vt:lpstr>Deciding K: Approach #2</vt:lpstr>
      <vt:lpstr>Deciding K: Regularization</vt:lpstr>
      <vt:lpstr>Deciding K: Regularization</vt:lpstr>
      <vt:lpstr>K-Means Time Complexity</vt:lpstr>
      <vt:lpstr>What Is A Good Clustering Assignment?</vt:lpstr>
      <vt:lpstr>Evaluating Clustering</vt:lpstr>
      <vt:lpstr>Overall purity</vt:lpstr>
      <vt:lpstr>Purity isn’t perfect</vt:lpstr>
      <vt:lpstr>Entropy</vt:lpstr>
      <vt:lpstr>K-means Remaining Issues</vt:lpstr>
      <vt:lpstr>Idea</vt:lpstr>
      <vt:lpstr>Gaussian Review</vt:lpstr>
      <vt:lpstr>Gaussian Mixture Model</vt:lpstr>
      <vt:lpstr>Gaussian Mixtures</vt:lpstr>
      <vt:lpstr>Gaussian Mixtures</vt:lpstr>
      <vt:lpstr>Example: Mixture of 3 Gaussians</vt:lpstr>
      <vt:lpstr>Sampling from the Gaussian</vt:lpstr>
      <vt:lpstr>Synthetic Data Set</vt:lpstr>
      <vt:lpstr>Synthetic Data Set Without Labels</vt:lpstr>
      <vt:lpstr>Fitting the Gaussian Mixture</vt:lpstr>
      <vt:lpstr>Fitting the Gaussian Mixture (cont’d)</vt:lpstr>
      <vt:lpstr>Posterior Probabilities</vt:lpstr>
      <vt:lpstr>Posterior Probabilities (color coded)</vt:lpstr>
      <vt:lpstr>The EM Algorithm</vt:lpstr>
      <vt:lpstr>EM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Mixture Model vs. K-means</vt:lpstr>
      <vt:lpstr>EM Algorithm</vt:lpstr>
      <vt:lpstr>Other clustering algorithms</vt:lpstr>
      <vt:lpstr>Spectral Clustering Examples</vt:lpstr>
    </vt:vector>
  </TitlesOfParts>
  <Company>UNC Charlotte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 Algorithm</dc:title>
  <dc:creator>Richard Souvenir</dc:creator>
  <cp:lastModifiedBy>Richard Souvenir</cp:lastModifiedBy>
  <cp:revision>73</cp:revision>
  <dcterms:created xsi:type="dcterms:W3CDTF">2008-03-26T14:04:33Z</dcterms:created>
  <dcterms:modified xsi:type="dcterms:W3CDTF">2018-12-05T21:02:32Z</dcterms:modified>
</cp:coreProperties>
</file>